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705" r:id="rId3"/>
    <p:sldId id="704" r:id="rId4"/>
    <p:sldId id="466" r:id="rId5"/>
    <p:sldId id="715" r:id="rId6"/>
    <p:sldId id="397" r:id="rId7"/>
    <p:sldId id="709" r:id="rId8"/>
    <p:sldId id="398" r:id="rId9"/>
    <p:sldId id="710" r:id="rId10"/>
    <p:sldId id="399" r:id="rId11"/>
    <p:sldId id="400" r:id="rId12"/>
    <p:sldId id="401" r:id="rId13"/>
    <p:sldId id="402" r:id="rId14"/>
    <p:sldId id="403" r:id="rId15"/>
    <p:sldId id="711" r:id="rId16"/>
    <p:sldId id="404" r:id="rId17"/>
    <p:sldId id="712" r:id="rId18"/>
    <p:sldId id="679" r:id="rId19"/>
  </p:sldIdLst>
  <p:sldSz cx="12192000" cy="6858000"/>
  <p:notesSz cx="10018713" cy="6889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E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75313" y="0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0DBC3-930E-4DEB-B8CE-227F6FEBD761}" type="datetimeFigureOut">
              <a:rPr lang="en-GB" smtClean="0"/>
              <a:t>09/01/2022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3225" y="862013"/>
            <a:ext cx="4132263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1713" y="3316288"/>
            <a:ext cx="8015287" cy="2713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43675"/>
            <a:ext cx="4341813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75313" y="6543675"/>
            <a:ext cx="4341812" cy="3460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3A47C7-33AD-4C2F-AE2D-650FB3A0E1F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404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9AA453-113C-AB4A-9069-2B3674B99CC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9909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BD5B-BF6E-4E23-8777-C053B9393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229FD-5DDC-42F6-95F9-BAFE465F0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3B2C1-CBED-4D98-8180-8D0450BB2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0DEC5-4649-4728-AC7E-3DF0AD53FC41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AE8158-A120-44A8-9254-B27F457DB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DF0A1B-A606-4EEF-90D8-D390362CC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8614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73C91-E5CF-445B-B43B-591546E9B0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C79B4-2415-4F53-ADDA-672A2EFB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FD47-4ED6-4B01-A7DC-8F06AAFB3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346A4-F435-4DC3-A052-37EB493ECAB8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D996C-4735-4EB1-AE4F-E512F5DC2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957F2-26FF-4992-ADC3-7F34C1C42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9D0D9-EAB7-4829-8315-8BDF275B5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7C4B8-BDD0-41B0-B7A6-691B834322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8A821-9C81-460E-9844-897D9AEB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E4F21-D901-42C7-89BE-F7D890D876B3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BE010-3B00-46AC-8FF9-BF66C0F92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BC7B6-BA56-4496-89FB-6E1FAFBE7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153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911-EEE1-45C6-9F22-15386DC4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DED6A-EC3A-4CC6-93B2-26E28E409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052DE5-3F27-4087-BE63-D4E43C26F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99D9B-0372-47DF-A83A-CE2427AB9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D977F-6FDD-4237-A5A0-E6783E87DEAA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804915-8683-4392-8339-1CF7F5DBA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A94E4-0467-4430-939C-D35F0539F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65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76ACE-04EC-4FE4-BAD8-FB9D8D8B9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FC8A1-2D40-4FAE-9782-22A030A2BC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463035-A9A1-4DB8-83A6-CA2C663527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388B86A-F2FC-4C5F-92F7-E3B48E8972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A22275-00C1-4D29-9FD5-7D8008C10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386857-ABF9-43B9-9895-B8842C985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5B1BE-0CA3-4A48-B6DE-D766F70B2B29}" type="datetime1">
              <a:rPr lang="en-GB" smtClean="0"/>
              <a:t>09/01/2022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8F9229-AB55-4CA5-B19F-2F8BC08F5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5095FD-392A-4AE1-A335-6B0F65A3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472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E3415-5339-4854-B945-396E2F98E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3FD9C6-7BCB-462B-B810-AC0EB31CE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91D931-674B-4526-9B5E-656EAAC3DE27}" type="datetime1">
              <a:rPr lang="en-GB" smtClean="0"/>
              <a:t>09/01/2022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FE00E-5EB4-4C72-96D3-F7DA93627F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C99104-2881-4BD6-B8B3-381C5497F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478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F08A27-A42C-4F02-BDB7-E01C5721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981F7-A764-4FBD-B9D8-01160787D711}" type="datetime1">
              <a:rPr lang="en-GB" smtClean="0"/>
              <a:t>09/01/2022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EEFE1F-CF57-4378-8B7E-CDA9A45D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5AC6A5-2F84-4225-948B-5C3C7AC6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216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348F-CC13-4DA8-BA3A-1393D8AD6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887D0-6249-479B-BB66-73540E22D6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F16D0D-36D3-4EFE-B7BD-67A08F4EBF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55EF94-A767-41E5-97F4-804BFBD3D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417E8-7968-40B2-BB47-3D907FDB9D5F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C972AF-2CF6-4691-92F6-0C8CBA381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721339-A12B-4A78-B609-68E2DB14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84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4D9BA-AF7F-4DF0-B760-6BEAD21CC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B95916-96B5-4B2A-9D01-37A6D737BD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46E75-5419-42C2-81B5-73F5263F2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239A6-D6B6-417D-8180-303DAECD2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F115-E24C-4361-AF9C-396C25DDADC3}" type="datetime1">
              <a:rPr lang="en-GB" smtClean="0"/>
              <a:t>09/01/2022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847895-A6A1-4065-9FE8-53702A506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2B98B7-33F4-435A-A8F1-94398EB65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6668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2F3D5-D617-48E1-A748-F1539DBE3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6A3BF5-93BC-4555-9F8A-871289B3A9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BBB2E6-6F7C-4D50-AC0F-6A54F538A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1F527-F007-4AEA-97DC-8E8964CC7C13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4E3D5-28D2-457F-9FBB-5E78B35FB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AD9428-D85C-4DA7-94CC-C2ED2AB56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526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7A8FDF-4AD6-4530-B29B-A5E61C063D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18ECAF-70A3-42A6-8425-876DA5F3E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D98A-ED03-48D2-96D6-02E1463B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E0A62-6B05-4354-9259-1660BE685BEA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9FAFCE-FCA9-48B7-B14A-78AC97614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C70B34-6FA8-4C40-A55D-D8E2DFE56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71960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EE52D67-6876-2D45-91C5-2A3A7456D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2797" y="5822950"/>
            <a:ext cx="2780197" cy="7886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5ACE5B7-03EE-3046-980B-5FAE69081CB0}"/>
              </a:ext>
            </a:extLst>
          </p:cNvPr>
          <p:cNvSpPr/>
          <p:nvPr userDrawn="1"/>
        </p:nvSpPr>
        <p:spPr>
          <a:xfrm>
            <a:off x="0" y="3294"/>
            <a:ext cx="1219200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/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PLA</a:t>
            </a:r>
            <a:r>
              <a:rPr lang="en-GB" spc="300" dirty="0">
                <a:solidFill>
                  <a:srgbClr val="5BC5F2"/>
                </a:solidFill>
                <a:effectLst/>
                <a:latin typeface="+mj-lt"/>
              </a:rPr>
              <a:t>Y</a:t>
            </a:r>
            <a:r>
              <a:rPr lang="en-GB" spc="300" dirty="0">
                <a:solidFill>
                  <a:schemeClr val="bg1"/>
                </a:solidFill>
                <a:effectLst/>
                <a:latin typeface="+mj-lt"/>
              </a:rPr>
              <a:t>BACK LEARNING ACADEMY</a:t>
            </a:r>
            <a:r>
              <a:rPr lang="en-GB" dirty="0">
                <a:solidFill>
                  <a:schemeClr val="bg1"/>
                </a:solidFill>
                <a:effectLst/>
                <a:latin typeface="Frutiger LT 55 Roman" panose="020B0602020204020204" pitchFamily="34" charset="0"/>
              </a:rPr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261B58-011E-6942-9E8F-089CDA0A18D0}"/>
              </a:ext>
            </a:extLst>
          </p:cNvPr>
          <p:cNvSpPr/>
          <p:nvPr userDrawn="1"/>
        </p:nvSpPr>
        <p:spPr>
          <a:xfrm>
            <a:off x="365760" y="5883958"/>
            <a:ext cx="77825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Contact: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 Fitzpatrick, FRSA, CE,   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M: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07515346084</a:t>
            </a: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  T: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01314535514   </a:t>
            </a:r>
            <a:br>
              <a:rPr lang="en-GB" sz="1400" dirty="0">
                <a:solidFill>
                  <a:srgbClr val="283583"/>
                </a:solidFill>
                <a:effectLst/>
                <a:latin typeface="+mn-lt"/>
              </a:rPr>
            </a:br>
            <a:r>
              <a:rPr lang="en-GB" sz="1400" b="1" dirty="0">
                <a:solidFill>
                  <a:srgbClr val="283583"/>
                </a:solidFill>
                <a:effectLst/>
                <a:latin typeface="+mn-lt"/>
              </a:rPr>
              <a:t>E:</a:t>
            </a:r>
            <a:r>
              <a:rPr lang="en-GB" sz="1400" dirty="0">
                <a:solidFill>
                  <a:srgbClr val="283583"/>
                </a:solidFill>
                <a:effectLst/>
                <a:latin typeface="+mn-lt"/>
              </a:rPr>
              <a:t> lizfitzpatrick@playbackice.com</a:t>
            </a:r>
          </a:p>
        </p:txBody>
      </p:sp>
    </p:spTree>
    <p:extLst>
      <p:ext uri="{BB962C8B-B14F-4D97-AF65-F5344CB8AC3E}">
        <p14:creationId xmlns:p14="http://schemas.microsoft.com/office/powerpoint/2010/main" val="3467714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175B6D-D5C6-F146-939F-B09C49A81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CFAB5F-39A8-7440-A6E2-7B6A86A21B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B6E3F-3B02-0F40-9E3B-9074BF31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699333-9747-D148-9C25-CC70AB070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BBD80-5079-CB47-9F7D-F67BAA46C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551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906C6-6674-2144-A4AE-0B3DFB471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8AD6FB-4260-E24C-A180-D64BC0C12B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B83A85-3C7A-C54F-8BD2-D49FAF846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D0D4D-555B-A443-9C9F-ADA20745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FC7D82-C1D4-D94A-97E1-55601D94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8067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FEB4-1A7D-C647-A870-9D114B9B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964C0-8FE3-D34E-AE07-EFCB8465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2D2A9-BE95-3A4C-8DD7-84076E053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06664-4B34-8243-85FA-3DA1FCB0A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ACE3-43CA-2648-9F15-5B2812488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80039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79801-0926-7C4A-975F-272C45B76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61D5-B77D-9441-86B4-3042BF647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1C3C9C-3888-5C44-AA0C-6D83033D3E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956FC5-696F-0540-B12A-1618371E7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23E75-1D58-F241-9AD7-67296CE40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10C265-BB68-5648-A6FD-34F668C8A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195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4C9B9-0E16-A54C-9B1B-6BD560AE5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01C8C-BAEC-A64D-BEBC-A321E9719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239BC3-442D-1B42-8D2F-8B9922B608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57E853-90C5-E449-9ACF-70634FE0D5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B0985-760F-1741-BC32-066B7B2B1A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A7E58-8691-9345-BC2B-1340799A1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EF9FE-7323-ED44-8D73-9146F77C2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76D87-A8E1-CD4F-9B23-8D20EC92A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880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7D2351-BE15-0147-B663-5365F7378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3D0226-5B9E-2D4F-8931-BA7E06DF4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A620C-8ED9-F440-A439-0D288189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D6092A-EC40-2045-A11F-10B31AEB4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4350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BD0F9-C6FE-7545-BFBC-4D9F1BEA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AFD77-4829-6B49-B292-07F3C47D06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6E261-8536-654D-BD17-74E17EF9E6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A0C78F-12FC-2742-8EDC-8B7576DAF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C06C0F-73EF-9540-9478-EC514C25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383EA-5E4A-BD46-9EA0-AB099B539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742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EAB7A-C919-784A-80A3-A8062EEE8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13DDE38-F470-6443-89D5-73F8E29B2A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04F2A-7FB4-7640-908D-66E248D8B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18984-9FEA-9245-AFB6-0FBE9F878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62734F-0585-7F45-9156-CF50FE761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1C390D-6E4C-2949-9894-95AF8D67B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215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27435-E51A-7B4A-83EB-0C65F946E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A81D8E-EB2C-0747-8C80-6EF23FA94F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8B24-B87F-2B44-B2CD-16B4CA462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07DB3D-B3FC-7C49-A68D-778FF20AF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80E5A-1CFE-A24A-BA76-8506471C2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2157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A6E953-4452-DC45-A984-4062027417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770F-4ADA-1E4B-94A3-598262FB27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4C717-ABC3-A147-AD65-6795A61D76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D7147-0B1B-4646-A5A4-657EC9EAA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A203B-7BEA-CA49-9D79-6C411464C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252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F52007-DF8B-4A22-9BBC-3995C86EA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CA9AFE-9AFE-456E-9463-570E62085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ED44D-262B-47D3-9A54-A97677699C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71C80-6962-41AB-A59D-CE0CA77B35B0}" type="datetime1">
              <a:rPr lang="en-GB" smtClean="0"/>
              <a:t>09/01/2022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284CF-34C6-4030-8AA0-83875A1CA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Playback Learning Academy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19B68-BE59-4145-83D9-46D938821A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A78D-0F19-4ECD-8119-37B624B48B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462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577DDC-C7A4-B843-BBD1-054A192D8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D7414-493F-0A46-A327-D185160FD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D790-A2E8-7340-90E4-82C937D51C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CED24-56A5-A44D-A977-F791F95C1264}" type="datetimeFigureOut">
              <a:rPr lang="en-US" smtClean="0"/>
              <a:t>1/9/2022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398A94-2353-4347-9677-7FB9304F4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8BB27-DBA8-2244-B8FE-2A63AE2F31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0A532-C719-A542-A09C-5C65420FBBB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617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88320EA-F85E-4C46-9684-0191647FBC21}"/>
              </a:ext>
            </a:extLst>
          </p:cNvPr>
          <p:cNvSpPr/>
          <p:nvPr/>
        </p:nvSpPr>
        <p:spPr>
          <a:xfrm>
            <a:off x="6096000" y="2048079"/>
            <a:ext cx="5366657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8358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Families in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Family wellbeing and </a:t>
            </a:r>
            <a:b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5BC5F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Learning Resource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Enabling families to become more engaged in their children’s wellbeing and learning.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23FFB9-E3B7-DD4C-8F3F-E812983AA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9903" y="700603"/>
            <a:ext cx="3534491" cy="4999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8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D8FCD-769C-4042-A1DE-1A006B0664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2139" y="1314833"/>
            <a:ext cx="10147722" cy="360954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do we praise and encourage children?</a:t>
            </a: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sz="31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GB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0E1E95-0A3F-4B4B-B16B-21E689207BFD}"/>
              </a:ext>
            </a:extLst>
          </p:cNvPr>
          <p:cNvSpPr txBox="1"/>
          <p:nvPr/>
        </p:nvSpPr>
        <p:spPr>
          <a:xfrm>
            <a:off x="5000366" y="163547"/>
            <a:ext cx="18678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7:</a:t>
            </a:r>
            <a:endParaRPr lang="en-GB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360949-45C4-42AD-9DB1-A3086BEA551D}"/>
              </a:ext>
            </a:extLst>
          </p:cNvPr>
          <p:cNvSpPr txBox="1"/>
          <p:nvPr/>
        </p:nvSpPr>
        <p:spPr>
          <a:xfrm>
            <a:off x="4979047" y="6304002"/>
            <a:ext cx="191045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Playback Learning Academy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8669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452C3-94D7-41F5-9A9E-213DB1066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4716" y="190723"/>
            <a:ext cx="10042567" cy="564327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GB" sz="36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Session 7: How do we praise and encourage children?</a:t>
            </a:r>
            <a:endParaRPr lang="en-GB" sz="3600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E45A22-46A7-4C9B-B6A0-EE5E8D0965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3777837"/>
              </p:ext>
            </p:extLst>
          </p:nvPr>
        </p:nvGraphicFramePr>
        <p:xfrm>
          <a:off x="998327" y="1021621"/>
          <a:ext cx="10042567" cy="4785995"/>
        </p:xfrm>
        <a:graphic>
          <a:graphicData uri="http://schemas.openxmlformats.org/drawingml/2006/table">
            <a:tbl>
              <a:tblPr firstRow="1" firstCol="1" bandRow="1"/>
              <a:tblGrid>
                <a:gridCol w="10042567">
                  <a:extLst>
                    <a:ext uri="{9D8B030D-6E8A-4147-A177-3AD203B41FA5}">
                      <a16:colId xmlns:a16="http://schemas.microsoft.com/office/drawing/2014/main" val="791970105"/>
                    </a:ext>
                  </a:extLst>
                </a:gridCol>
              </a:tblGrid>
              <a:tr h="3336776">
                <a:tc>
                  <a:txBody>
                    <a:bodyPr/>
                    <a:lstStyle/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Aims to: </a:t>
                      </a: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Identify how we currently praise and encourage our children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Explore how to effectively praise and encourage children to have a ‘Growth mindset’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2800" b="0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Confirm the positive impact praise has on them and how they feel about themselves </a:t>
                      </a:r>
                    </a:p>
                    <a:p>
                      <a:pPr marL="283845" indent="0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2800" b="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38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3200" b="1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1275201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8DBA57-D0CB-4897-A2F1-C92AE6585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z="1400" b="1" dirty="0">
                <a:solidFill>
                  <a:schemeClr val="tx1"/>
                </a:solidFill>
                <a:latin typeface="Arial Narrow" panose="020B0606020202030204" pitchFamily="34" charset="0"/>
              </a:rPr>
              <a:t>Playback Learning Academy</a:t>
            </a:r>
          </a:p>
        </p:txBody>
      </p:sp>
    </p:spTree>
    <p:extLst>
      <p:ext uri="{BB962C8B-B14F-4D97-AF65-F5344CB8AC3E}">
        <p14:creationId xmlns:p14="http://schemas.microsoft.com/office/powerpoint/2010/main" val="2338428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45E997A-EB89-474F-933E-6DC080242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C5F145-2DC6-487D-852E-22FFBB107C4B}"/>
              </a:ext>
            </a:extLst>
          </p:cNvPr>
          <p:cNvSpPr/>
          <p:nvPr/>
        </p:nvSpPr>
        <p:spPr>
          <a:xfrm>
            <a:off x="1024469" y="960471"/>
            <a:ext cx="9996969" cy="42349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we praise and encourage effort and good behaviour, children will feel valued. </a:t>
            </a:r>
          </a:p>
          <a:p>
            <a:pPr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children feel valued, they grow in confidence which helps them learn, try new things and overcome challenges.</a:t>
            </a:r>
          </a:p>
          <a:p>
            <a:pPr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According to a research the average 2-year-old child hears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432 negative statements </a:t>
            </a: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 day compared to only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32 positive statements </a:t>
            </a: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each day.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9C920A1-722C-451F-8210-C42CDBA01E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5066913"/>
              </p:ext>
            </p:extLst>
          </p:nvPr>
        </p:nvGraphicFramePr>
        <p:xfrm>
          <a:off x="3270114" y="136525"/>
          <a:ext cx="5651771" cy="57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1771">
                  <a:extLst>
                    <a:ext uri="{9D8B030D-6E8A-4147-A177-3AD203B41FA5}">
                      <a16:colId xmlns:a16="http://schemas.microsoft.com/office/drawing/2014/main" val="2204629157"/>
                    </a:ext>
                  </a:extLst>
                </a:gridCol>
              </a:tblGrid>
              <a:tr h="473262">
                <a:tc>
                  <a:txBody>
                    <a:bodyPr/>
                    <a:lstStyle/>
                    <a:p>
                      <a:pPr algn="ctr"/>
                      <a:r>
                        <a:rPr lang="en-GB" sz="3200" dirty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Introduction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2898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943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7705BA-C8EC-4D9B-A926-0217C4C85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5A1BCF-786E-450C-A630-8145C2B572C1}"/>
              </a:ext>
            </a:extLst>
          </p:cNvPr>
          <p:cNvSpPr/>
          <p:nvPr/>
        </p:nvSpPr>
        <p:spPr>
          <a:xfrm>
            <a:off x="1131183" y="1357215"/>
            <a:ext cx="9724885" cy="450924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1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Does anyone have any examples of praise, encouragement, reward strategies they use?  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Are we demonstrating a positive or negative approach?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e.g. Is the glass half empty or half full?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9A7FC7-1376-4971-B82C-473C0424D3EC}"/>
              </a:ext>
            </a:extLst>
          </p:cNvPr>
          <p:cNvSpPr txBox="1"/>
          <p:nvPr/>
        </p:nvSpPr>
        <p:spPr>
          <a:xfrm>
            <a:off x="1855896" y="136525"/>
            <a:ext cx="848020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well do we praise and encourage our children?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8231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B7705BA-C8EC-4D9B-A926-0217C4C85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5A1BCF-786E-450C-A630-8145C2B572C1}"/>
              </a:ext>
            </a:extLst>
          </p:cNvPr>
          <p:cNvSpPr/>
          <p:nvPr/>
        </p:nvSpPr>
        <p:spPr>
          <a:xfrm>
            <a:off x="1341143" y="1209690"/>
            <a:ext cx="9509714" cy="45750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Children will feel confident when their efforts and achievements are appreciated.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Children will feel included and valued for their contributions.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Children will be exposed to positive role models of behaviour and will copy positive attitudes and habits.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BE1502-C629-4AE6-881F-B7378E63B8E2}"/>
              </a:ext>
            </a:extLst>
          </p:cNvPr>
          <p:cNvSpPr txBox="1"/>
          <p:nvPr/>
        </p:nvSpPr>
        <p:spPr>
          <a:xfrm>
            <a:off x="5077932" y="176612"/>
            <a:ext cx="203613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Outcomes: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2515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D884CC-9F0F-4511-B7CA-F52ADD6A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A94DE7-E5A7-4605-9232-8E5ABACC72E6}"/>
              </a:ext>
            </a:extLst>
          </p:cNvPr>
          <p:cNvSpPr/>
          <p:nvPr/>
        </p:nvSpPr>
        <p:spPr>
          <a:xfrm>
            <a:off x="1343806" y="1174107"/>
            <a:ext cx="9504388" cy="38994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Being specific –children need to know what they have done right and will know what to do next time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Recognising effort – rather than the outcome, so children learn that practice and effort are important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1C8F7E-8E23-4B45-B30D-0221E9766E01}"/>
              </a:ext>
            </a:extLst>
          </p:cNvPr>
          <p:cNvSpPr txBox="1"/>
          <p:nvPr/>
        </p:nvSpPr>
        <p:spPr>
          <a:xfrm>
            <a:off x="4096895" y="147215"/>
            <a:ext cx="252184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Helpful praise: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1786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D884CC-9F0F-4511-B7CA-F52ADD6A0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4A94DE7-E5A7-4605-9232-8E5ABACC72E6}"/>
              </a:ext>
            </a:extLst>
          </p:cNvPr>
          <p:cNvSpPr/>
          <p:nvPr/>
        </p:nvSpPr>
        <p:spPr>
          <a:xfrm>
            <a:off x="1360403" y="1206363"/>
            <a:ext cx="9616334" cy="41628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2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Being sincere – our faces and bodies give the same message as our words.  If children recognise praise is insincere, they will lose trust and it will lose its value.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Giving constructive criticism – when children hear praise mixed with criticism, they can only remember criticism.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38D99F1-6B4D-41B6-8D31-9FDD6AB91BA6}"/>
              </a:ext>
            </a:extLst>
          </p:cNvPr>
          <p:cNvSpPr txBox="1"/>
          <p:nvPr/>
        </p:nvSpPr>
        <p:spPr>
          <a:xfrm>
            <a:off x="4155190" y="219247"/>
            <a:ext cx="252184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Helpful praise: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895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225603-8611-40A7-9E5B-93F061FC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988A1F-0F7B-4264-8266-0AB9715939D2}"/>
              </a:ext>
            </a:extLst>
          </p:cNvPr>
          <p:cNvSpPr/>
          <p:nvPr/>
        </p:nvSpPr>
        <p:spPr>
          <a:xfrm>
            <a:off x="1502227" y="1451174"/>
            <a:ext cx="9187543" cy="41140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‘Well done for completing your homework.  I know you found it hard, but you stuck at it and worked it out’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‘I’m really pleased to see you reading when you would rather play your Xbox’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287ACF-7BEA-4656-B383-80DD941B9065}"/>
              </a:ext>
            </a:extLst>
          </p:cNvPr>
          <p:cNvSpPr txBox="1"/>
          <p:nvPr/>
        </p:nvSpPr>
        <p:spPr>
          <a:xfrm>
            <a:off x="3992697" y="226776"/>
            <a:ext cx="2521844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Helpful praise: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7284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814C97E-52B9-492B-80D0-D4B2BD80F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367C075-0B08-45C3-A4FB-35D323A1592A}"/>
              </a:ext>
            </a:extLst>
          </p:cNvPr>
          <p:cNvSpPr/>
          <p:nvPr/>
        </p:nvSpPr>
        <p:spPr>
          <a:xfrm>
            <a:off x="1343736" y="1556383"/>
            <a:ext cx="9504525" cy="39409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Note: This doesn’t need to be financial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Examples could include outings, activities, a sleepover, baking, sticker    charts or treats.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79BC4E-C96A-46FD-B63A-3031AC36F528}"/>
              </a:ext>
            </a:extLst>
          </p:cNvPr>
          <p:cNvSpPr txBox="1"/>
          <p:nvPr/>
        </p:nvSpPr>
        <p:spPr>
          <a:xfrm>
            <a:off x="1343736" y="356461"/>
            <a:ext cx="950452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should we reward children when they do things well?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80204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ADD80CA-EC13-4403-8E22-9D5FCA43E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4FE68E-72C1-4FE4-91FF-752F66A1B873}"/>
              </a:ext>
            </a:extLst>
          </p:cNvPr>
          <p:cNvSpPr/>
          <p:nvPr/>
        </p:nvSpPr>
        <p:spPr>
          <a:xfrm>
            <a:off x="1225144" y="1517927"/>
            <a:ext cx="9741712" cy="39232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we can achieve a positive mindset?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are the benefits to children if we apply a positive approach to learning, about themselves and the world they live in?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32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FC52A1-1FCA-4E89-B823-E782BF7AB68A}"/>
              </a:ext>
            </a:extLst>
          </p:cNvPr>
          <p:cNvSpPr txBox="1"/>
          <p:nvPr/>
        </p:nvSpPr>
        <p:spPr>
          <a:xfrm>
            <a:off x="2010586" y="275802"/>
            <a:ext cx="817082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Distribute and discuss the ‘Growth Mindset’ Chart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11572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83FFC76-0B34-4CEC-B09F-05C8D2699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34FD57-A44C-4347-B13B-F55DA00B3C30}"/>
              </a:ext>
            </a:extLst>
          </p:cNvPr>
          <p:cNvSpPr/>
          <p:nvPr/>
        </p:nvSpPr>
        <p:spPr>
          <a:xfrm>
            <a:off x="1353970" y="1027879"/>
            <a:ext cx="9346456" cy="496969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Distribute and explain the purpose of the activity including why it is important  for children to:  </a:t>
            </a:r>
          </a:p>
          <a:p>
            <a:pPr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Recognise their strengths and talents</a:t>
            </a:r>
          </a:p>
          <a:p>
            <a:pPr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Identify what they like about themselves and areas they might wish to develop</a:t>
            </a:r>
          </a:p>
          <a:p>
            <a:pPr>
              <a:spcAft>
                <a:spcPts val="800"/>
              </a:spcAft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</a:pP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Recognise and understand the </a:t>
            </a: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words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‘talent’ </a:t>
            </a: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</a:t>
            </a: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‘energy’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GB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9F54EC-705C-4FDD-95D0-16D5780232B9}"/>
              </a:ext>
            </a:extLst>
          </p:cNvPr>
          <p:cNvSpPr txBox="1"/>
          <p:nvPr/>
        </p:nvSpPr>
        <p:spPr>
          <a:xfrm>
            <a:off x="4003119" y="166105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8583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C55EAC-0921-41F3-BD87-23D83CB70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EE7D59-3471-41DB-892D-B9AB3C154202}"/>
              </a:ext>
            </a:extLst>
          </p:cNvPr>
          <p:cNvSpPr/>
          <p:nvPr/>
        </p:nvSpPr>
        <p:spPr>
          <a:xfrm>
            <a:off x="1533726" y="1253436"/>
            <a:ext cx="9124544" cy="48121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2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Definition of energy could include: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Enthusiasm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Commitment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Hard work  </a:t>
            </a:r>
          </a:p>
          <a:p>
            <a:pPr>
              <a:lnSpc>
                <a:spcPct val="150000"/>
              </a:lnSpc>
            </a:pPr>
            <a:endParaRPr lang="en-GB" sz="14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80340" indent="-180340">
              <a:lnSpc>
                <a:spcPct val="107000"/>
              </a:lnSpc>
            </a:pPr>
            <a:endParaRPr lang="en-GB" sz="1600" b="1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9344338-F422-452F-8C6E-099F134CC1BE}"/>
              </a:ext>
            </a:extLst>
          </p:cNvPr>
          <p:cNvSpPr txBox="1"/>
          <p:nvPr/>
        </p:nvSpPr>
        <p:spPr>
          <a:xfrm>
            <a:off x="4003118" y="136525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9405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2C55EAC-0921-41F3-BD87-23D83CB70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EE7D59-3471-41DB-892D-B9AB3C154202}"/>
              </a:ext>
            </a:extLst>
          </p:cNvPr>
          <p:cNvSpPr/>
          <p:nvPr/>
        </p:nvSpPr>
        <p:spPr>
          <a:xfrm>
            <a:off x="1252751" y="1150384"/>
            <a:ext cx="9686498" cy="4828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80340" indent="-180340">
              <a:lnSpc>
                <a:spcPct val="107000"/>
              </a:lnSpc>
            </a:pPr>
            <a:r>
              <a:rPr lang="en-GB" sz="2800" b="1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Definition of talent: </a:t>
            </a:r>
          </a:p>
          <a:p>
            <a:pPr marL="180340" indent="-180340">
              <a:lnSpc>
                <a:spcPct val="107000"/>
              </a:lnSpc>
            </a:pPr>
            <a:endParaRPr lang="en-GB" sz="2800" b="1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80340" indent="-180340">
              <a:lnSpc>
                <a:spcPct val="107000"/>
              </a:lnSpc>
            </a:pP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Someone who has a natural ability to be good at  something, especially</a:t>
            </a:r>
          </a:p>
          <a:p>
            <a:pPr marL="180340" indent="-180340">
              <a:lnSpc>
                <a:spcPct val="107000"/>
              </a:lnSpc>
            </a:pPr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without being taught e.g. </a:t>
            </a:r>
          </a:p>
          <a:p>
            <a:pPr marL="180340" indent="-180340">
              <a:lnSpc>
                <a:spcPct val="107000"/>
              </a:lnSpc>
            </a:pPr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Her talent for music showed at an early age - she is gifted</a:t>
            </a:r>
          </a:p>
          <a:p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800" dirty="0">
                <a:solidFill>
                  <a:srgbClr val="00000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 has loads of natural talent as a runner and with rigorous training he could be a world beater</a:t>
            </a:r>
          </a:p>
          <a:p>
            <a:endParaRPr lang="en-GB" sz="32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400" dirty="0">
              <a:solidFill>
                <a:srgbClr val="000000"/>
              </a:solidFill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438CD2-27EB-496C-9727-DA93D22CAC1E}"/>
              </a:ext>
            </a:extLst>
          </p:cNvPr>
          <p:cNvSpPr txBox="1"/>
          <p:nvPr/>
        </p:nvSpPr>
        <p:spPr>
          <a:xfrm>
            <a:off x="4003119" y="136525"/>
            <a:ext cx="418576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Family activity at home:</a:t>
            </a:r>
            <a:r>
              <a:rPr lang="en-GB" sz="32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28609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7CC708-3B7F-4D9B-964F-23B9E3779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DE973C-16AC-4DF8-8F34-8539769552A9}"/>
              </a:ext>
            </a:extLst>
          </p:cNvPr>
          <p:cNvSpPr/>
          <p:nvPr/>
        </p:nvSpPr>
        <p:spPr>
          <a:xfrm>
            <a:off x="1093511" y="1105268"/>
            <a:ext cx="9655553" cy="44652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endParaRPr lang="en-GB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you have talent and energy you will be a success</a:t>
            </a:r>
          </a:p>
          <a:p>
            <a:pPr>
              <a:lnSpc>
                <a:spcPct val="150000"/>
              </a:lnSpc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you have talent and no energy you will not achieve anything</a:t>
            </a:r>
          </a:p>
          <a:p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you have energy and no talent you can still achieve something</a:t>
            </a:r>
          </a:p>
          <a:p>
            <a:endParaRPr lang="en-GB" sz="28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D8EF20-49CF-4A13-80B3-EAB217DE9399}"/>
              </a:ext>
            </a:extLst>
          </p:cNvPr>
          <p:cNvSpPr txBox="1"/>
          <p:nvPr/>
        </p:nvSpPr>
        <p:spPr>
          <a:xfrm>
            <a:off x="4499323" y="233374"/>
            <a:ext cx="30759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</a:rPr>
              <a:t>Talent and Energy</a:t>
            </a:r>
          </a:p>
        </p:txBody>
      </p:sp>
    </p:spTree>
    <p:extLst>
      <p:ext uri="{BB962C8B-B14F-4D97-AF65-F5344CB8AC3E}">
        <p14:creationId xmlns:p14="http://schemas.microsoft.com/office/powerpoint/2010/main" val="41722820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7CC708-3B7F-4D9B-964F-23B9E3779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DE973C-16AC-4DF8-8F34-8539769552A9}"/>
              </a:ext>
            </a:extLst>
          </p:cNvPr>
          <p:cNvSpPr/>
          <p:nvPr/>
        </p:nvSpPr>
        <p:spPr>
          <a:xfrm>
            <a:off x="1136955" y="1064859"/>
            <a:ext cx="9918086" cy="47282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Undertake some reflective personal writing on the topic, entitled ‘What I like about myself’ or ‘What I would like to change about myself’ or ‘The Ideal Me’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Create a short documentary on ‘The Ideal Me’ using a digital camera or phone camera/app</a:t>
            </a:r>
          </a:p>
          <a:p>
            <a:pPr>
              <a:lnSpc>
                <a:spcPct val="107000"/>
              </a:lnSpc>
            </a:pP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en-GB" sz="2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Look through magazines and newspapers and select words and images to create a collage of ‘The Ideal Me’</a:t>
            </a:r>
          </a:p>
          <a:p>
            <a:pPr>
              <a:lnSpc>
                <a:spcPct val="107000"/>
              </a:lnSpc>
            </a:pPr>
            <a:endParaRPr lang="en-GB" sz="3200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79490A-D0E5-49D1-B5B3-A393EE93659C}"/>
              </a:ext>
            </a:extLst>
          </p:cNvPr>
          <p:cNvSpPr txBox="1"/>
          <p:nvPr/>
        </p:nvSpPr>
        <p:spPr>
          <a:xfrm>
            <a:off x="4583404" y="136525"/>
            <a:ext cx="3025187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Ask your child to: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17217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0CF8888-54FB-48D4-AD69-C1A9E2E28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Playback Learning Academy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BF44C63-D568-417F-B14C-859C6A14F3A7}"/>
              </a:ext>
            </a:extLst>
          </p:cNvPr>
          <p:cNvSpPr/>
          <p:nvPr/>
        </p:nvSpPr>
        <p:spPr>
          <a:xfrm>
            <a:off x="1616413" y="2372749"/>
            <a:ext cx="8959174" cy="2112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b="1" dirty="0">
              <a:latin typeface="Arial Narrow" panose="020B0606020202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Feedback/closing summary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128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758</Words>
  <Application>Microsoft Office PowerPoint</Application>
  <PresentationFormat>Widescreen</PresentationFormat>
  <Paragraphs>122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 Narrow</vt:lpstr>
      <vt:lpstr>Calibri</vt:lpstr>
      <vt:lpstr>Calibri Light</vt:lpstr>
      <vt:lpstr>Frutiger LT 55 Roman</vt:lpstr>
      <vt:lpstr>Office Theme</vt:lpstr>
      <vt:lpstr>1_Office Theme</vt:lpstr>
      <vt:lpstr>PowerPoint Presentation</vt:lpstr>
      <vt:lpstr>       How do we praise and encourage children?   </vt:lpstr>
      <vt:lpstr>Session 7: How do we praise and encourage children?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User1</dc:creator>
  <cp:lastModifiedBy>liz fitzpatrick</cp:lastModifiedBy>
  <cp:revision>37</cp:revision>
  <cp:lastPrinted>2019-05-21T17:12:36Z</cp:lastPrinted>
  <dcterms:created xsi:type="dcterms:W3CDTF">2019-03-26T12:31:19Z</dcterms:created>
  <dcterms:modified xsi:type="dcterms:W3CDTF">2022-01-09T16:20:23Z</dcterms:modified>
</cp:coreProperties>
</file>