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61" r:id="rId3"/>
    <p:sldId id="718" r:id="rId4"/>
    <p:sldId id="676" r:id="rId5"/>
    <p:sldId id="383" r:id="rId6"/>
    <p:sldId id="720" r:id="rId7"/>
    <p:sldId id="384" r:id="rId8"/>
    <p:sldId id="704" r:id="rId9"/>
    <p:sldId id="705" r:id="rId10"/>
    <p:sldId id="385" r:id="rId11"/>
    <p:sldId id="712" r:id="rId12"/>
    <p:sldId id="713" r:id="rId13"/>
    <p:sldId id="714" r:id="rId14"/>
    <p:sldId id="717" r:id="rId15"/>
    <p:sldId id="715" r:id="rId16"/>
    <p:sldId id="719" r:id="rId17"/>
    <p:sldId id="716" r:id="rId18"/>
    <p:sldId id="392" r:id="rId19"/>
    <p:sldId id="394" r:id="rId20"/>
    <p:sldId id="708" r:id="rId21"/>
    <p:sldId id="678" r:id="rId22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BFF"/>
    <a:srgbClr val="FFCE33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9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14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EFAA5-477C-4358-812D-C55FFD7614B6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871F6-6557-4410-93C3-A836392EF0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752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142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65BB-0238-4BE9-8C90-056FF03726B6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AF953-8BFA-4395-A60E-B453F649BBA6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31D4-B60B-4EC0-ABF3-05E23B5AD1B6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99880-E92E-472A-9B61-D0A7B3FF5A5A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CACC-9E20-47C5-BDDC-669CE4D9DF94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55A28-D8F4-455D-98CC-CE4B3AB28DFF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948F-230F-4B27-90B4-53615DA41E8B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2263-1ED8-403D-81E8-93BD706F59EA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1E83-9317-40EF-A73A-00744506657F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7D6F-1B88-4DAD-BAED-822685519FE6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6F01-0641-4C1B-894B-F572AD16CE7C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316994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822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983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58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200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738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29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153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7533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51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42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C39A7-478B-4F3E-B2AE-7BF72520CB57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748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5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8" y="1282396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3200" b="1" dirty="0">
                <a:latin typeface="Arial Narrow" panose="020B0606020202030204" pitchFamily="34" charset="0"/>
              </a:rPr>
              <a:t>How do we support children’s learning at home?</a:t>
            </a: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5162090" y="103491"/>
            <a:ext cx="18678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6: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355" y="230884"/>
            <a:ext cx="9571283" cy="777875"/>
          </a:xfrm>
          <a:noFill/>
        </p:spPr>
        <p:txBody>
          <a:bodyPr>
            <a:normAutofit fontScale="90000"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Session 6: How do we support children’s learning at home?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3652772"/>
              </p:ext>
            </p:extLst>
          </p:nvPr>
        </p:nvGraphicFramePr>
        <p:xfrm>
          <a:off x="898452" y="1362138"/>
          <a:ext cx="10395091" cy="4590288"/>
        </p:xfrm>
        <a:graphic>
          <a:graphicData uri="http://schemas.openxmlformats.org/drawingml/2006/table">
            <a:tbl>
              <a:tblPr firstRow="1" firstCol="1" bandRow="1"/>
              <a:tblGrid>
                <a:gridCol w="10395091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3282988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Aims to: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1" u="sng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Reinforce </a:t>
                      </a:r>
                      <a:r>
                        <a:rPr lang="en-GB" sz="2800" b="0" u="none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that </a:t>
                      </a: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families are the most important influence in supporting children’s learning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1" u="sng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</a:t>
                      </a: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how families can support their children’ s learning at home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1" u="sng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</a:t>
                      </a: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understanding of the value of good open communications with children 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175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91FCAF-1AE5-4F24-B5F4-77388DD8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3D2A48-F6A7-4E32-A740-0615ED5D6B64}"/>
              </a:ext>
            </a:extLst>
          </p:cNvPr>
          <p:cNvSpPr/>
          <p:nvPr/>
        </p:nvSpPr>
        <p:spPr>
          <a:xfrm>
            <a:off x="971380" y="1036059"/>
            <a:ext cx="10249240" cy="46233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Families are by far the most important influences in their child/ren’s lives.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6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16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16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Families which take on a supportive role in their children’s learning make a difference in improving achievement and behaviour. 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6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16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16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Family support can play a vital role at all stages of a child’s education. </a:t>
            </a:r>
          </a:p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1600" b="1" i="1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Reference: </a:t>
            </a:r>
            <a:r>
              <a:rPr lang="en-GB" sz="1600" b="1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Engaging parents and families: A toolkit for practitioners produced by Education Scotland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4D091F-90E8-4218-97D3-0B262964BA38}"/>
              </a:ext>
            </a:extLst>
          </p:cNvPr>
          <p:cNvSpPr txBox="1">
            <a:spLocks/>
          </p:cNvSpPr>
          <p:nvPr/>
        </p:nvSpPr>
        <p:spPr>
          <a:xfrm>
            <a:off x="3202075" y="190717"/>
            <a:ext cx="5787850" cy="496888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>
                <a:latin typeface="Arial Narrow" panose="020B0606020202030204" pitchFamily="34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478888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91FCAF-1AE5-4F24-B5F4-77388DD8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3D2A48-F6A7-4E32-A740-0615ED5D6B64}"/>
              </a:ext>
            </a:extLst>
          </p:cNvPr>
          <p:cNvSpPr/>
          <p:nvPr/>
        </p:nvSpPr>
        <p:spPr>
          <a:xfrm>
            <a:off x="1142999" y="1078055"/>
            <a:ext cx="9906000" cy="42299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Where parents are actively involved in reading with their children at home, their children’s reading scores improve, on average, by between 12-18 months. 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50% of the language adults use is in place by the time children are three years old and 85% by the time they are five years old.</a:t>
            </a:r>
          </a:p>
          <a:p>
            <a:pPr algn="ctr"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1600" b="1" i="1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Reference: </a:t>
            </a:r>
            <a:r>
              <a:rPr lang="en-GB" sz="1600" b="1" i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Engaging parents and families: A toolkit for practitioners produced by Education Scotland</a:t>
            </a:r>
          </a:p>
          <a:p>
            <a:pPr>
              <a:lnSpc>
                <a:spcPct val="107000"/>
              </a:lnSpc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08A5E3-89B1-496C-8BF5-6973169895DB}"/>
              </a:ext>
            </a:extLst>
          </p:cNvPr>
          <p:cNvSpPr txBox="1"/>
          <p:nvPr/>
        </p:nvSpPr>
        <p:spPr>
          <a:xfrm>
            <a:off x="4956104" y="136525"/>
            <a:ext cx="227979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example: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8621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57056A-F5A4-43AB-8367-11E661FD3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C3A26-C100-4AA7-BE2E-82C14BCA1541}"/>
              </a:ext>
            </a:extLst>
          </p:cNvPr>
          <p:cNvSpPr/>
          <p:nvPr/>
        </p:nvSpPr>
        <p:spPr>
          <a:xfrm>
            <a:off x="1145240" y="1016711"/>
            <a:ext cx="9870289" cy="45823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GB" sz="2800" b="1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Key Facts</a:t>
            </a: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Parental engagement is the best lever we have for school improvement and closing the attainment gap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endParaRPr lang="en-GB" sz="28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parents/carers and schools work together, children do better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Research suggests that up to 80% of the difference in children’s school performance depends on their home and community environment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endParaRPr lang="en-GB" sz="1600" dirty="0">
              <a:latin typeface="Arial Narrow" panose="020B0606020202030204" pitchFamily="34" charset="0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A2CB70C-D2FB-4B5D-9319-741C010F8F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826914"/>
              </p:ext>
            </p:extLst>
          </p:nvPr>
        </p:nvGraphicFramePr>
        <p:xfrm>
          <a:off x="2995633" y="259417"/>
          <a:ext cx="6267450" cy="504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67450">
                  <a:extLst>
                    <a:ext uri="{9D8B030D-6E8A-4147-A177-3AD203B41FA5}">
                      <a16:colId xmlns:a16="http://schemas.microsoft.com/office/drawing/2014/main" val="82357821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Key Facts Handout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529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9696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57056A-F5A4-43AB-8367-11E661FD3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C3A26-C100-4AA7-BE2E-82C14BCA1541}"/>
              </a:ext>
            </a:extLst>
          </p:cNvPr>
          <p:cNvSpPr/>
          <p:nvPr/>
        </p:nvSpPr>
        <p:spPr>
          <a:xfrm>
            <a:off x="982900" y="958199"/>
            <a:ext cx="9988398" cy="46681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</a:pPr>
            <a:endParaRPr lang="en-GB" sz="16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all children, the quality of the home learning environment is more important for intellectual and social development than parental occupation, education or income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Checking homework, attending school meetings and events, and discussing school activities at home has a powerful influence on pupils’ academic performance</a:t>
            </a:r>
          </a:p>
          <a:p>
            <a:pPr>
              <a:lnSpc>
                <a:spcPct val="115000"/>
              </a:lnSpc>
              <a:spcBef>
                <a:spcPts val="600"/>
              </a:spcBef>
            </a:pPr>
            <a:endParaRPr lang="en-GB" sz="3200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A11BC7D-FB8B-4BB0-9647-FA2489055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271202"/>
              </p:ext>
            </p:extLst>
          </p:nvPr>
        </p:nvGraphicFramePr>
        <p:xfrm>
          <a:off x="1947862" y="136525"/>
          <a:ext cx="8296276" cy="504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96276">
                  <a:extLst>
                    <a:ext uri="{9D8B030D-6E8A-4147-A177-3AD203B41FA5}">
                      <a16:colId xmlns:a16="http://schemas.microsoft.com/office/drawing/2014/main" val="82357821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Key Facts Handout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529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53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33BA73-8895-45B1-9744-4CCFADF9B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16B3CB-7527-4BE3-8660-F5EADAB52CC4}"/>
              </a:ext>
            </a:extLst>
          </p:cNvPr>
          <p:cNvSpPr/>
          <p:nvPr/>
        </p:nvSpPr>
        <p:spPr>
          <a:xfrm>
            <a:off x="1147643" y="1048027"/>
            <a:ext cx="9896712" cy="4761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</a:pPr>
            <a:endParaRPr lang="en-GB" sz="16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Achievement is not only reliant on what happens in school. What happens out of school, is as important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</a:pPr>
            <a:endParaRPr lang="en-GB" sz="2800" dirty="0"/>
          </a:p>
          <a:p>
            <a:pPr algn="just">
              <a:lnSpc>
                <a:spcPct val="115000"/>
              </a:lnSpc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Actively involving parents in the life of the school will help to promote a learning community in which pupils can engage positively with school staff and their peers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</a:pPr>
            <a:endParaRPr lang="en-GB" sz="28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</a:pPr>
            <a:endParaRPr lang="en-GB" sz="3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A2C08E8-C0EA-45FA-B6FC-C30B2179FC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157131"/>
              </p:ext>
            </p:extLst>
          </p:nvPr>
        </p:nvGraphicFramePr>
        <p:xfrm>
          <a:off x="877700" y="249622"/>
          <a:ext cx="10436599" cy="504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36599">
                  <a:extLst>
                    <a:ext uri="{9D8B030D-6E8A-4147-A177-3AD203B41FA5}">
                      <a16:colId xmlns:a16="http://schemas.microsoft.com/office/drawing/2014/main" val="82357821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Key Facts Handout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529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7384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33BA73-8895-45B1-9744-4CCFADF9B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16B3CB-7527-4BE3-8660-F5EADAB52CC4}"/>
              </a:ext>
            </a:extLst>
          </p:cNvPr>
          <p:cNvSpPr/>
          <p:nvPr/>
        </p:nvSpPr>
        <p:spPr>
          <a:xfrm>
            <a:off x="1157523" y="897169"/>
            <a:ext cx="9876954" cy="50020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Schools benefit from developing positive partnerships with parents/carers by involving them in all decisions affecting their </a:t>
            </a:r>
            <a:r>
              <a:rPr lang="en-GB" sz="2800" spc="-2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children’s </a:t>
            </a: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education and learning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Parents/carers who develop a positive relationship of mutual trust and respect with the school enable effective communication that supports both them and their teachers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Parents/carers who share information with the school can assist teachers in adapting their teaching to suit the learning styles of their child/ren and take account of any issues that may exist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EDA796C-70B8-4052-980A-DD133A95B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197316"/>
              </p:ext>
            </p:extLst>
          </p:nvPr>
        </p:nvGraphicFramePr>
        <p:xfrm>
          <a:off x="1704870" y="136525"/>
          <a:ext cx="8782259" cy="504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82259">
                  <a:extLst>
                    <a:ext uri="{9D8B030D-6E8A-4147-A177-3AD203B41FA5}">
                      <a16:colId xmlns:a16="http://schemas.microsoft.com/office/drawing/2014/main" val="82357821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Key Facts Handout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529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655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91FCAF-1AE5-4F24-B5F4-77388DD8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C34C89-D931-4D8F-AD7F-3E29FA48C52F}"/>
              </a:ext>
            </a:extLst>
          </p:cNvPr>
          <p:cNvSpPr/>
          <p:nvPr/>
        </p:nvSpPr>
        <p:spPr>
          <a:xfrm>
            <a:off x="1297127" y="1465248"/>
            <a:ext cx="9597746" cy="35394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Help children build character strengths associated with self-regulation, empathy and persistence………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Help children develop their skills as independent learners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Support the link between the home and the school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A1E66C-2733-4054-A052-F24010A5EBA7}"/>
              </a:ext>
            </a:extLst>
          </p:cNvPr>
          <p:cNvSpPr txBox="1"/>
          <p:nvPr/>
        </p:nvSpPr>
        <p:spPr>
          <a:xfrm>
            <a:off x="521293" y="136525"/>
            <a:ext cx="109300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The main benefits of supporting children’s learning at home are to: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1860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91FCAF-1AE5-4F24-B5F4-77388DD8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C34C89-D931-4D8F-AD7F-3E29FA48C52F}"/>
              </a:ext>
            </a:extLst>
          </p:cNvPr>
          <p:cNvSpPr/>
          <p:nvPr/>
        </p:nvSpPr>
        <p:spPr>
          <a:xfrm>
            <a:off x="1275399" y="1300183"/>
            <a:ext cx="9772554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Enable aspects of the curriculum to be enhanced, in particular; reading, spelling and writing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Improve numeracy and health and wellbeing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Consolidate and reinforce learning taught in school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Allow children to practice skills taught in lessons</a:t>
            </a:r>
          </a:p>
          <a:p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3354E1-2AAC-4AF6-A632-8C08F1749B27}"/>
              </a:ext>
            </a:extLst>
          </p:cNvPr>
          <p:cNvSpPr txBox="1"/>
          <p:nvPr/>
        </p:nvSpPr>
        <p:spPr>
          <a:xfrm>
            <a:off x="1209722" y="136525"/>
            <a:ext cx="977255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The main benefits of supporting child/ren’s learning at home are to: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0898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91FCAF-1AE5-4F24-B5F4-77388DD8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4C3645-5A27-430B-9547-AB10DAFA195F}"/>
              </a:ext>
            </a:extLst>
          </p:cNvPr>
          <p:cNvSpPr/>
          <p:nvPr/>
        </p:nvSpPr>
        <p:spPr>
          <a:xfrm>
            <a:off x="1178523" y="1228397"/>
            <a:ext cx="9653600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Be there and make it fun			Fit into family life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Help (don’t do)				Listen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Be positive					Support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Praise						Encourage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Provide feedback to school		           Don’t correct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57B860-B978-4085-BC52-64A32FA8ECF0}"/>
              </a:ext>
            </a:extLst>
          </p:cNvPr>
          <p:cNvSpPr txBox="1"/>
          <p:nvPr/>
        </p:nvSpPr>
        <p:spPr>
          <a:xfrm>
            <a:off x="2675544" y="280248"/>
            <a:ext cx="68409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How to support  your child/ren’s learning: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0173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91FCAF-1AE5-4F24-B5F4-77388DD89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38E144-8404-4936-B493-FC5A000D5749}"/>
              </a:ext>
            </a:extLst>
          </p:cNvPr>
          <p:cNvSpPr/>
          <p:nvPr/>
        </p:nvSpPr>
        <p:spPr>
          <a:xfrm>
            <a:off x="1246622" y="1074509"/>
            <a:ext cx="9698752" cy="47089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Consider the </a:t>
            </a:r>
            <a:r>
              <a:rPr lang="en-GB" sz="2800" b="1" dirty="0">
                <a:latin typeface="Arial Narrow" panose="020B0606020202030204" pitchFamily="34" charset="0"/>
              </a:rPr>
              <a:t>Helpful Tips </a:t>
            </a:r>
            <a:r>
              <a:rPr lang="en-GB" sz="2800" dirty="0">
                <a:latin typeface="Arial Narrow" panose="020B0606020202030204" pitchFamily="34" charset="0"/>
              </a:rPr>
              <a:t>handout offering helpful tips on how you can support various aspects of children’s learning including: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Reading</a:t>
            </a:r>
          </a:p>
          <a:p>
            <a:endParaRPr lang="en-GB" sz="16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Literacy</a:t>
            </a:r>
          </a:p>
          <a:p>
            <a:endParaRPr lang="en-GB" sz="16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Numeracy</a:t>
            </a:r>
          </a:p>
          <a:p>
            <a:endParaRPr lang="en-GB" sz="16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Health and wellbeing – Physical Skills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C90648-C3DF-40B1-B999-270CC11E57FE}"/>
              </a:ext>
            </a:extLst>
          </p:cNvPr>
          <p:cNvSpPr txBox="1"/>
          <p:nvPr/>
        </p:nvSpPr>
        <p:spPr>
          <a:xfrm>
            <a:off x="5044781" y="136525"/>
            <a:ext cx="22146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Helpful Tips:</a:t>
            </a:r>
          </a:p>
        </p:txBody>
      </p:sp>
    </p:spTree>
    <p:extLst>
      <p:ext uri="{BB962C8B-B14F-4D97-AF65-F5344CB8AC3E}">
        <p14:creationId xmlns:p14="http://schemas.microsoft.com/office/powerpoint/2010/main" val="4221913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0FE00E-3B9F-4CD7-9B13-200ABF73E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327EB4-454E-483B-97EC-D9F6BBDDB248}"/>
              </a:ext>
            </a:extLst>
          </p:cNvPr>
          <p:cNvSpPr/>
          <p:nvPr/>
        </p:nvSpPr>
        <p:spPr>
          <a:xfrm>
            <a:off x="555813" y="1128947"/>
            <a:ext cx="11426261" cy="640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0DA14D-5C20-4717-A98D-CAD00A720F36}"/>
              </a:ext>
            </a:extLst>
          </p:cNvPr>
          <p:cNvSpPr/>
          <p:nvPr/>
        </p:nvSpPr>
        <p:spPr>
          <a:xfrm>
            <a:off x="1218561" y="1117997"/>
            <a:ext cx="10100763" cy="3970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Making time for listening, talking and sharing experiences and opinions</a:t>
            </a:r>
          </a:p>
          <a:p>
            <a:endParaRPr lang="en-GB" sz="28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with your children increases their understanding and knowledge of the value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of good open communications with each other.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AC32B7-31C8-4E35-A095-36B9A440F59C}"/>
              </a:ext>
            </a:extLst>
          </p:cNvPr>
          <p:cNvSpPr txBox="1"/>
          <p:nvPr/>
        </p:nvSpPr>
        <p:spPr>
          <a:xfrm>
            <a:off x="5089666" y="208677"/>
            <a:ext cx="20126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Make Time!</a:t>
            </a:r>
          </a:p>
        </p:txBody>
      </p:sp>
    </p:spTree>
    <p:extLst>
      <p:ext uri="{BB962C8B-B14F-4D97-AF65-F5344CB8AC3E}">
        <p14:creationId xmlns:p14="http://schemas.microsoft.com/office/powerpoint/2010/main" val="2667356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0FE00E-3B9F-4CD7-9B13-200ABF73E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327EB4-454E-483B-97EC-D9F6BBDDB248}"/>
              </a:ext>
            </a:extLst>
          </p:cNvPr>
          <p:cNvSpPr/>
          <p:nvPr/>
        </p:nvSpPr>
        <p:spPr>
          <a:xfrm>
            <a:off x="555813" y="1128947"/>
            <a:ext cx="11426261" cy="640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0DA14D-5C20-4717-A98D-CAD00A720F36}"/>
              </a:ext>
            </a:extLst>
          </p:cNvPr>
          <p:cNvSpPr/>
          <p:nvPr/>
        </p:nvSpPr>
        <p:spPr>
          <a:xfrm>
            <a:off x="1011607" y="1128947"/>
            <a:ext cx="10168785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Enabling them to reflect, process and then explain their opinions or what they have learned by talking to them about topics/ideas and their learning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Feeling nurtured, safe and listened to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Feeling confident to contribute to conversations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Feeling stimulated intellectually and included socially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Feeling valued and supported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B080B9-11D5-4241-B13F-A719810F627D}"/>
              </a:ext>
            </a:extLst>
          </p:cNvPr>
          <p:cNvSpPr txBox="1"/>
          <p:nvPr/>
        </p:nvSpPr>
        <p:spPr>
          <a:xfrm>
            <a:off x="794759" y="204891"/>
            <a:ext cx="103856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The outcomes for your children include: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2428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0FE00E-3B9F-4CD7-9B13-200ABF73E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327EB4-454E-483B-97EC-D9F6BBDDB248}"/>
              </a:ext>
            </a:extLst>
          </p:cNvPr>
          <p:cNvSpPr/>
          <p:nvPr/>
        </p:nvSpPr>
        <p:spPr>
          <a:xfrm>
            <a:off x="555813" y="1128947"/>
            <a:ext cx="11426261" cy="640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DCBBB3-CD64-42B2-B087-11006D66C66A}"/>
              </a:ext>
            </a:extLst>
          </p:cNvPr>
          <p:cNvSpPr/>
          <p:nvPr/>
        </p:nvSpPr>
        <p:spPr>
          <a:xfrm>
            <a:off x="1115020" y="998299"/>
            <a:ext cx="9961955" cy="46474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How much your child tells you about their day, learning, feelings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How we encourage more listening, talking and sharing of ideas and opinions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The importance and impact of a good home learning environment, parental involvement and realistic aspirations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The impact on learning of listening, talking and sharing</a:t>
            </a:r>
          </a:p>
          <a:p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4A1F75-0683-4179-BA1E-1AE06FC2E952}"/>
              </a:ext>
            </a:extLst>
          </p:cNvPr>
          <p:cNvSpPr txBox="1"/>
          <p:nvPr/>
        </p:nvSpPr>
        <p:spPr>
          <a:xfrm>
            <a:off x="5218194" y="136525"/>
            <a:ext cx="175560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Consider: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1155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0FE00E-3B9F-4CD7-9B13-200ABF73E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327EB4-454E-483B-97EC-D9F6BBDDB248}"/>
              </a:ext>
            </a:extLst>
          </p:cNvPr>
          <p:cNvSpPr/>
          <p:nvPr/>
        </p:nvSpPr>
        <p:spPr>
          <a:xfrm>
            <a:off x="1252013" y="1000456"/>
            <a:ext cx="10075356" cy="51110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activity What is the truth? including why it is important for children to:</a:t>
            </a: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Improve their listening and talking skills 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Listen when others are speaking 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Talk confidently when expressing their opinion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what they believe and why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Accept that other people may have different opinions </a:t>
            </a:r>
          </a:p>
          <a:p>
            <a:pPr>
              <a:lnSpc>
                <a:spcPct val="150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A47DC6-CFEF-493E-8F9F-4A7040FE2CC8}"/>
              </a:ext>
            </a:extLst>
          </p:cNvPr>
          <p:cNvSpPr txBox="1"/>
          <p:nvPr/>
        </p:nvSpPr>
        <p:spPr>
          <a:xfrm>
            <a:off x="4196810" y="138682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935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AE1A07-34BC-42D5-8BD1-61C0DB2B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44758C-CE9A-4303-9FBD-BAC3C65BBE0E}"/>
              </a:ext>
            </a:extLst>
          </p:cNvPr>
          <p:cNvSpPr/>
          <p:nvPr/>
        </p:nvSpPr>
        <p:spPr>
          <a:xfrm>
            <a:off x="1480351" y="1006205"/>
            <a:ext cx="9709638" cy="43990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Following the discussion consider the following: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People have the right to believe different things. 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Everyone is entitled to their opinion and must be listened to.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Everyone should be shown respect when expressing what they think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C7A17A-90D1-48B2-B475-905B35D0B24A}"/>
              </a:ext>
            </a:extLst>
          </p:cNvPr>
          <p:cNvSpPr txBox="1"/>
          <p:nvPr/>
        </p:nvSpPr>
        <p:spPr>
          <a:xfrm>
            <a:off x="4242290" y="136525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6166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AE1A07-34BC-42D5-8BD1-61C0DB2B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44758C-CE9A-4303-9FBD-BAC3C65BBE0E}"/>
              </a:ext>
            </a:extLst>
          </p:cNvPr>
          <p:cNvSpPr/>
          <p:nvPr/>
        </p:nvSpPr>
        <p:spPr>
          <a:xfrm>
            <a:off x="1284362" y="1031901"/>
            <a:ext cx="10024219" cy="47941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32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Discuss:</a:t>
            </a:r>
          </a:p>
          <a:p>
            <a:pPr>
              <a:lnSpc>
                <a:spcPct val="107000"/>
              </a:lnSpc>
            </a:pP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people form their opinions and beliefs for lots of different reasons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sometimes there is no easy way to prove something we believe to be true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some cultures, people hold very different beliefs and opinions from us and </a:t>
            </a:r>
            <a:r>
              <a:rPr lang="en-GB" sz="280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that’s fine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260502-0B31-40C3-A367-94D18747FC77}"/>
              </a:ext>
            </a:extLst>
          </p:cNvPr>
          <p:cNvSpPr txBox="1"/>
          <p:nvPr/>
        </p:nvSpPr>
        <p:spPr>
          <a:xfrm>
            <a:off x="4250077" y="136525"/>
            <a:ext cx="409278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1758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Playback Learning Academy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915886" y="2372749"/>
            <a:ext cx="8360227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833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1022</Words>
  <Application>Microsoft Office PowerPoint</Application>
  <PresentationFormat>Widescreen</PresentationFormat>
  <Paragraphs>174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PowerPoint Presentation</vt:lpstr>
      <vt:lpstr>        How do we support children’s learning at home?   </vt:lpstr>
      <vt:lpstr>Session 6: How do we support children’s learning at home?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37</cp:revision>
  <cp:lastPrinted>2019-05-21T16:49:56Z</cp:lastPrinted>
  <dcterms:created xsi:type="dcterms:W3CDTF">2019-03-26T12:31:19Z</dcterms:created>
  <dcterms:modified xsi:type="dcterms:W3CDTF">2022-01-09T16:17:59Z</dcterms:modified>
</cp:coreProperties>
</file>