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61" r:id="rId3"/>
    <p:sldId id="704" r:id="rId4"/>
    <p:sldId id="463" r:id="rId5"/>
    <p:sldId id="363" r:id="rId6"/>
    <p:sldId id="697" r:id="rId7"/>
    <p:sldId id="364" r:id="rId8"/>
    <p:sldId id="698" r:id="rId9"/>
    <p:sldId id="707" r:id="rId10"/>
    <p:sldId id="711" r:id="rId11"/>
    <p:sldId id="365" r:id="rId12"/>
    <p:sldId id="366" r:id="rId13"/>
    <p:sldId id="699" r:id="rId14"/>
    <p:sldId id="367" r:id="rId15"/>
    <p:sldId id="700" r:id="rId16"/>
    <p:sldId id="701" r:id="rId17"/>
    <p:sldId id="368" r:id="rId18"/>
    <p:sldId id="702" r:id="rId19"/>
    <p:sldId id="712" r:id="rId20"/>
    <p:sldId id="708" r:id="rId21"/>
    <p:sldId id="709" r:id="rId22"/>
    <p:sldId id="710" r:id="rId23"/>
    <p:sldId id="672" r:id="rId24"/>
  </p:sldIdLst>
  <p:sldSz cx="12192000" cy="6858000"/>
  <p:notesSz cx="10018713" cy="68897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EBFF"/>
    <a:srgbClr val="D137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3" autoAdjust="0"/>
    <p:restoredTop sz="94660"/>
  </p:normalViewPr>
  <p:slideViewPr>
    <p:cSldViewPr snapToGrid="0">
      <p:cViewPr varScale="1">
        <p:scale>
          <a:sx n="114" d="100"/>
          <a:sy n="114" d="100"/>
        </p:scale>
        <p:origin x="186" y="10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41813" cy="3460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75313" y="0"/>
            <a:ext cx="4341812" cy="346075"/>
          </a:xfrm>
          <a:prstGeom prst="rect">
            <a:avLst/>
          </a:prstGeom>
        </p:spPr>
        <p:txBody>
          <a:bodyPr vert="horz" lIns="91440" tIns="45720" rIns="91440" bIns="45720" rtlCol="0"/>
          <a:lstStyle>
            <a:lvl1pPr algn="r">
              <a:defRPr sz="1200"/>
            </a:lvl1pPr>
          </a:lstStyle>
          <a:p>
            <a:fld id="{6679ED12-1244-4BA7-8B6C-24CD8992CB65}" type="datetimeFigureOut">
              <a:rPr lang="en-GB" smtClean="0"/>
              <a:t>09/01/2022</a:t>
            </a:fld>
            <a:endParaRPr lang="en-GB"/>
          </a:p>
        </p:txBody>
      </p:sp>
      <p:sp>
        <p:nvSpPr>
          <p:cNvPr id="4" name="Slide Image Placeholder 3"/>
          <p:cNvSpPr>
            <a:spLocks noGrp="1" noRot="1" noChangeAspect="1"/>
          </p:cNvSpPr>
          <p:nvPr>
            <p:ph type="sldImg" idx="2"/>
          </p:nvPr>
        </p:nvSpPr>
        <p:spPr>
          <a:xfrm>
            <a:off x="2943225" y="862013"/>
            <a:ext cx="4132263" cy="2324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001713" y="3316288"/>
            <a:ext cx="8015287" cy="27130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43675"/>
            <a:ext cx="4341813" cy="3460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75313" y="6543675"/>
            <a:ext cx="4341812" cy="346075"/>
          </a:xfrm>
          <a:prstGeom prst="rect">
            <a:avLst/>
          </a:prstGeom>
        </p:spPr>
        <p:txBody>
          <a:bodyPr vert="horz" lIns="91440" tIns="45720" rIns="91440" bIns="45720" rtlCol="0" anchor="b"/>
          <a:lstStyle>
            <a:lvl1pPr algn="r">
              <a:defRPr sz="1200"/>
            </a:lvl1pPr>
          </a:lstStyle>
          <a:p>
            <a:fld id="{659D39B0-AB1C-485A-A5A7-047306F6F6DD}" type="slidenum">
              <a:rPr lang="en-GB" smtClean="0"/>
              <a:t>‹#›</a:t>
            </a:fld>
            <a:endParaRPr lang="en-GB"/>
          </a:p>
        </p:txBody>
      </p:sp>
    </p:spTree>
    <p:extLst>
      <p:ext uri="{BB962C8B-B14F-4D97-AF65-F5344CB8AC3E}">
        <p14:creationId xmlns:p14="http://schemas.microsoft.com/office/powerpoint/2010/main" val="1638513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AA453-113C-AB4A-9069-2B3674B99C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3142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BD5B-BF6E-4E23-8777-C053B93932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C2229FD-5DDC-42F6-95F9-BAFE465F0F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4D3B2C1-CBED-4D98-8180-8D0450BB21D9}"/>
              </a:ext>
            </a:extLst>
          </p:cNvPr>
          <p:cNvSpPr>
            <a:spLocks noGrp="1"/>
          </p:cNvSpPr>
          <p:nvPr>
            <p:ph type="dt" sz="half" idx="10"/>
          </p:nvPr>
        </p:nvSpPr>
        <p:spPr/>
        <p:txBody>
          <a:bodyPr/>
          <a:lstStyle/>
          <a:p>
            <a:fld id="{4E80A755-29D0-4CC5-8F03-FAF4A5D57A1F}" type="datetime1">
              <a:rPr lang="en-GB" smtClean="0"/>
              <a:t>09/01/2022</a:t>
            </a:fld>
            <a:endParaRPr lang="en-GB"/>
          </a:p>
        </p:txBody>
      </p:sp>
      <p:sp>
        <p:nvSpPr>
          <p:cNvPr id="5" name="Footer Placeholder 4">
            <a:extLst>
              <a:ext uri="{FF2B5EF4-FFF2-40B4-BE49-F238E27FC236}">
                <a16:creationId xmlns:a16="http://schemas.microsoft.com/office/drawing/2014/main" id="{2AAE8158-A120-44A8-9254-B27F457DBD5A}"/>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64DF0A1B-A606-4EEF-90D8-D390362CCCEA}"/>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098614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3C91-E5CF-445B-B43B-591546E9B0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2C79B4-2415-4F53-ADDA-672A2EFBFA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54FD47-4ED6-4B01-A7DC-8F06AAFB339B}"/>
              </a:ext>
            </a:extLst>
          </p:cNvPr>
          <p:cNvSpPr>
            <a:spLocks noGrp="1"/>
          </p:cNvSpPr>
          <p:nvPr>
            <p:ph type="dt" sz="half" idx="10"/>
          </p:nvPr>
        </p:nvSpPr>
        <p:spPr/>
        <p:txBody>
          <a:bodyPr/>
          <a:lstStyle/>
          <a:p>
            <a:fld id="{E4296F1E-1DD2-4253-8B62-F1120B1E9D61}" type="datetime1">
              <a:rPr lang="en-GB" smtClean="0"/>
              <a:t>09/01/2022</a:t>
            </a:fld>
            <a:endParaRPr lang="en-GB"/>
          </a:p>
        </p:txBody>
      </p:sp>
      <p:sp>
        <p:nvSpPr>
          <p:cNvPr id="5" name="Footer Placeholder 4">
            <a:extLst>
              <a:ext uri="{FF2B5EF4-FFF2-40B4-BE49-F238E27FC236}">
                <a16:creationId xmlns:a16="http://schemas.microsoft.com/office/drawing/2014/main" id="{435D996C-4735-4EB1-AE4F-E512F5DC2471}"/>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F64957F2-26FF-4992-ADC3-7F34C1C42326}"/>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729584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9D0D9-EAB7-4829-8315-8BDF275B51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597C4B8-BDD0-41B0-B7A6-691B834322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D8A821-9C81-460E-9844-897D9AEB6912}"/>
              </a:ext>
            </a:extLst>
          </p:cNvPr>
          <p:cNvSpPr>
            <a:spLocks noGrp="1"/>
          </p:cNvSpPr>
          <p:nvPr>
            <p:ph type="dt" sz="half" idx="10"/>
          </p:nvPr>
        </p:nvSpPr>
        <p:spPr/>
        <p:txBody>
          <a:bodyPr/>
          <a:lstStyle/>
          <a:p>
            <a:fld id="{01CFB0AA-64F0-4DAD-B1FB-B126FC5EA6A2}" type="datetime1">
              <a:rPr lang="en-GB" smtClean="0"/>
              <a:t>09/01/2022</a:t>
            </a:fld>
            <a:endParaRPr lang="en-GB"/>
          </a:p>
        </p:txBody>
      </p:sp>
      <p:sp>
        <p:nvSpPr>
          <p:cNvPr id="5" name="Footer Placeholder 4">
            <a:extLst>
              <a:ext uri="{FF2B5EF4-FFF2-40B4-BE49-F238E27FC236}">
                <a16:creationId xmlns:a16="http://schemas.microsoft.com/office/drawing/2014/main" id="{573BE010-3B00-46AC-8FF9-BF66C0F92725}"/>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D66BC7B6-BA56-4496-89FB-6E1FAFBE7C9E}"/>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201153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E0911-EEE1-45C6-9F22-15386DC4A0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0DED6A-EC3A-4CC6-93B2-26E28E409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B052DE5-3F27-4087-BE63-D4E43C26F7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8C99D9B-0372-47DF-A83A-CE2427AB9510}"/>
              </a:ext>
            </a:extLst>
          </p:cNvPr>
          <p:cNvSpPr>
            <a:spLocks noGrp="1"/>
          </p:cNvSpPr>
          <p:nvPr>
            <p:ph type="dt" sz="half" idx="10"/>
          </p:nvPr>
        </p:nvSpPr>
        <p:spPr/>
        <p:txBody>
          <a:bodyPr/>
          <a:lstStyle/>
          <a:p>
            <a:fld id="{730557F5-4541-4C28-9F40-AB20216D085A}" type="datetime1">
              <a:rPr lang="en-GB" smtClean="0"/>
              <a:t>09/01/2022</a:t>
            </a:fld>
            <a:endParaRPr lang="en-GB"/>
          </a:p>
        </p:txBody>
      </p:sp>
      <p:sp>
        <p:nvSpPr>
          <p:cNvPr id="6" name="Footer Placeholder 5">
            <a:extLst>
              <a:ext uri="{FF2B5EF4-FFF2-40B4-BE49-F238E27FC236}">
                <a16:creationId xmlns:a16="http://schemas.microsoft.com/office/drawing/2014/main" id="{43804915-8683-4392-8339-1CF7F5DBADEA}"/>
              </a:ext>
            </a:extLst>
          </p:cNvPr>
          <p:cNvSpPr>
            <a:spLocks noGrp="1"/>
          </p:cNvSpPr>
          <p:nvPr>
            <p:ph type="ftr" sz="quarter" idx="11"/>
          </p:nvPr>
        </p:nvSpPr>
        <p:spPr/>
        <p:txBody>
          <a:bodyPr/>
          <a:lstStyle/>
          <a:p>
            <a:r>
              <a:rPr lang="en-GB"/>
              <a:t>Playback Learning Academy</a:t>
            </a:r>
          </a:p>
        </p:txBody>
      </p:sp>
      <p:sp>
        <p:nvSpPr>
          <p:cNvPr id="7" name="Slide Number Placeholder 6">
            <a:extLst>
              <a:ext uri="{FF2B5EF4-FFF2-40B4-BE49-F238E27FC236}">
                <a16:creationId xmlns:a16="http://schemas.microsoft.com/office/drawing/2014/main" id="{95DA94E4-0467-4430-939C-D35F0539FBDE}"/>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94446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76ACE-04EC-4FE4-BAD8-FB9D8D8B9D2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76FC8A1-2D40-4FAE-9782-22A030A2BC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463035-A9A1-4DB8-83A6-CA2C663527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388B86A-F2FC-4C5F-92F7-E3B48E8972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A22275-00C1-4D29-9FD5-7D8008C108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9386857-ABF9-43B9-9895-B8842C985BF8}"/>
              </a:ext>
            </a:extLst>
          </p:cNvPr>
          <p:cNvSpPr>
            <a:spLocks noGrp="1"/>
          </p:cNvSpPr>
          <p:nvPr>
            <p:ph type="dt" sz="half" idx="10"/>
          </p:nvPr>
        </p:nvSpPr>
        <p:spPr/>
        <p:txBody>
          <a:bodyPr/>
          <a:lstStyle/>
          <a:p>
            <a:fld id="{5176E55E-E0F2-45B1-A31B-F67A29AA90AF}" type="datetime1">
              <a:rPr lang="en-GB" smtClean="0"/>
              <a:t>09/01/2022</a:t>
            </a:fld>
            <a:endParaRPr lang="en-GB"/>
          </a:p>
        </p:txBody>
      </p:sp>
      <p:sp>
        <p:nvSpPr>
          <p:cNvPr id="8" name="Footer Placeholder 7">
            <a:extLst>
              <a:ext uri="{FF2B5EF4-FFF2-40B4-BE49-F238E27FC236}">
                <a16:creationId xmlns:a16="http://schemas.microsoft.com/office/drawing/2014/main" id="{D78F9229-AB55-4CA5-B19F-2F8BC08F5C1B}"/>
              </a:ext>
            </a:extLst>
          </p:cNvPr>
          <p:cNvSpPr>
            <a:spLocks noGrp="1"/>
          </p:cNvSpPr>
          <p:nvPr>
            <p:ph type="ftr" sz="quarter" idx="11"/>
          </p:nvPr>
        </p:nvSpPr>
        <p:spPr/>
        <p:txBody>
          <a:bodyPr/>
          <a:lstStyle/>
          <a:p>
            <a:r>
              <a:rPr lang="en-GB"/>
              <a:t>Playback Learning Academy</a:t>
            </a:r>
          </a:p>
        </p:txBody>
      </p:sp>
      <p:sp>
        <p:nvSpPr>
          <p:cNvPr id="9" name="Slide Number Placeholder 8">
            <a:extLst>
              <a:ext uri="{FF2B5EF4-FFF2-40B4-BE49-F238E27FC236}">
                <a16:creationId xmlns:a16="http://schemas.microsoft.com/office/drawing/2014/main" id="{705095FD-392A-4AE1-A335-6B0F65A3E109}"/>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023472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3415-5339-4854-B945-396E2F98E67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3FD9C6-7BCB-462B-B810-AC0EB31CE051}"/>
              </a:ext>
            </a:extLst>
          </p:cNvPr>
          <p:cNvSpPr>
            <a:spLocks noGrp="1"/>
          </p:cNvSpPr>
          <p:nvPr>
            <p:ph type="dt" sz="half" idx="10"/>
          </p:nvPr>
        </p:nvSpPr>
        <p:spPr/>
        <p:txBody>
          <a:bodyPr/>
          <a:lstStyle/>
          <a:p>
            <a:fld id="{8951E413-25DD-42AD-A503-6677975432B1}" type="datetime1">
              <a:rPr lang="en-GB" smtClean="0"/>
              <a:t>09/01/2022</a:t>
            </a:fld>
            <a:endParaRPr lang="en-GB"/>
          </a:p>
        </p:txBody>
      </p:sp>
      <p:sp>
        <p:nvSpPr>
          <p:cNvPr id="4" name="Footer Placeholder 3">
            <a:extLst>
              <a:ext uri="{FF2B5EF4-FFF2-40B4-BE49-F238E27FC236}">
                <a16:creationId xmlns:a16="http://schemas.microsoft.com/office/drawing/2014/main" id="{03DFE00E-5EB4-4C72-96D3-F7DA93627FD8}"/>
              </a:ext>
            </a:extLst>
          </p:cNvPr>
          <p:cNvSpPr>
            <a:spLocks noGrp="1"/>
          </p:cNvSpPr>
          <p:nvPr>
            <p:ph type="ftr" sz="quarter" idx="11"/>
          </p:nvPr>
        </p:nvSpPr>
        <p:spPr/>
        <p:txBody>
          <a:bodyPr/>
          <a:lstStyle/>
          <a:p>
            <a:r>
              <a:rPr lang="en-GB"/>
              <a:t>Playback Learning Academy</a:t>
            </a:r>
          </a:p>
        </p:txBody>
      </p:sp>
      <p:sp>
        <p:nvSpPr>
          <p:cNvPr id="5" name="Slide Number Placeholder 4">
            <a:extLst>
              <a:ext uri="{FF2B5EF4-FFF2-40B4-BE49-F238E27FC236}">
                <a16:creationId xmlns:a16="http://schemas.microsoft.com/office/drawing/2014/main" id="{72C99104-2881-4BD6-B8B3-381C5497FF72}"/>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503478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F08A27-A42C-4F02-BDB7-E01C57213DE1}"/>
              </a:ext>
            </a:extLst>
          </p:cNvPr>
          <p:cNvSpPr>
            <a:spLocks noGrp="1"/>
          </p:cNvSpPr>
          <p:nvPr>
            <p:ph type="dt" sz="half" idx="10"/>
          </p:nvPr>
        </p:nvSpPr>
        <p:spPr/>
        <p:txBody>
          <a:bodyPr/>
          <a:lstStyle/>
          <a:p>
            <a:fld id="{55A26E6F-EDCB-4C3A-8979-8331179DC60E}" type="datetime1">
              <a:rPr lang="en-GB" smtClean="0"/>
              <a:t>09/01/2022</a:t>
            </a:fld>
            <a:endParaRPr lang="en-GB"/>
          </a:p>
        </p:txBody>
      </p:sp>
      <p:sp>
        <p:nvSpPr>
          <p:cNvPr id="3" name="Footer Placeholder 2">
            <a:extLst>
              <a:ext uri="{FF2B5EF4-FFF2-40B4-BE49-F238E27FC236}">
                <a16:creationId xmlns:a16="http://schemas.microsoft.com/office/drawing/2014/main" id="{02EEFE1F-CF57-4378-8B7E-CDA9A45D42F3}"/>
              </a:ext>
            </a:extLst>
          </p:cNvPr>
          <p:cNvSpPr>
            <a:spLocks noGrp="1"/>
          </p:cNvSpPr>
          <p:nvPr>
            <p:ph type="ftr" sz="quarter" idx="11"/>
          </p:nvPr>
        </p:nvSpPr>
        <p:spPr/>
        <p:txBody>
          <a:bodyPr/>
          <a:lstStyle/>
          <a:p>
            <a:r>
              <a:rPr lang="en-GB"/>
              <a:t>Playback Learning Academy</a:t>
            </a:r>
          </a:p>
        </p:txBody>
      </p:sp>
      <p:sp>
        <p:nvSpPr>
          <p:cNvPr id="4" name="Slide Number Placeholder 3">
            <a:extLst>
              <a:ext uri="{FF2B5EF4-FFF2-40B4-BE49-F238E27FC236}">
                <a16:creationId xmlns:a16="http://schemas.microsoft.com/office/drawing/2014/main" id="{7B5AC6A5-2F84-4225-948B-5C3C7AC6264A}"/>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1469216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0348F-CC13-4DA8-BA3A-1393D8AD6B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FE887D0-6249-479B-BB66-73540E22D6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3F16D0D-36D3-4EFE-B7BD-67A08F4EBF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55EF94-A767-41E5-97F4-804BFBD3D597}"/>
              </a:ext>
            </a:extLst>
          </p:cNvPr>
          <p:cNvSpPr>
            <a:spLocks noGrp="1"/>
          </p:cNvSpPr>
          <p:nvPr>
            <p:ph type="dt" sz="half" idx="10"/>
          </p:nvPr>
        </p:nvSpPr>
        <p:spPr/>
        <p:txBody>
          <a:bodyPr/>
          <a:lstStyle/>
          <a:p>
            <a:fld id="{2EC5C52B-7134-4408-8BD6-D4F636A5C781}" type="datetime1">
              <a:rPr lang="en-GB" smtClean="0"/>
              <a:t>09/01/2022</a:t>
            </a:fld>
            <a:endParaRPr lang="en-GB"/>
          </a:p>
        </p:txBody>
      </p:sp>
      <p:sp>
        <p:nvSpPr>
          <p:cNvPr id="6" name="Footer Placeholder 5">
            <a:extLst>
              <a:ext uri="{FF2B5EF4-FFF2-40B4-BE49-F238E27FC236}">
                <a16:creationId xmlns:a16="http://schemas.microsoft.com/office/drawing/2014/main" id="{1AC972AF-2CF6-4691-92F6-0C8CBA38148A}"/>
              </a:ext>
            </a:extLst>
          </p:cNvPr>
          <p:cNvSpPr>
            <a:spLocks noGrp="1"/>
          </p:cNvSpPr>
          <p:nvPr>
            <p:ph type="ftr" sz="quarter" idx="11"/>
          </p:nvPr>
        </p:nvSpPr>
        <p:spPr/>
        <p:txBody>
          <a:bodyPr/>
          <a:lstStyle/>
          <a:p>
            <a:r>
              <a:rPr lang="en-GB"/>
              <a:t>Playback Learning Academy</a:t>
            </a:r>
          </a:p>
        </p:txBody>
      </p:sp>
      <p:sp>
        <p:nvSpPr>
          <p:cNvPr id="7" name="Slide Number Placeholder 6">
            <a:extLst>
              <a:ext uri="{FF2B5EF4-FFF2-40B4-BE49-F238E27FC236}">
                <a16:creationId xmlns:a16="http://schemas.microsoft.com/office/drawing/2014/main" id="{83721339-A12B-4A78-B609-68E2DB147333}"/>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199841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4D9BA-AF7F-4DF0-B760-6BEAD21CCF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AB95916-96B5-4B2A-9D01-37A6D737BD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2646E75-5419-42C2-81B5-73F5263F26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7239A6-D6B6-417D-8180-303DAECD2148}"/>
              </a:ext>
            </a:extLst>
          </p:cNvPr>
          <p:cNvSpPr>
            <a:spLocks noGrp="1"/>
          </p:cNvSpPr>
          <p:nvPr>
            <p:ph type="dt" sz="half" idx="10"/>
          </p:nvPr>
        </p:nvSpPr>
        <p:spPr/>
        <p:txBody>
          <a:bodyPr/>
          <a:lstStyle/>
          <a:p>
            <a:fld id="{96597BB2-5174-4C30-ABE5-B6FBA51FE2F8}" type="datetime1">
              <a:rPr lang="en-GB" smtClean="0"/>
              <a:t>09/01/2022</a:t>
            </a:fld>
            <a:endParaRPr lang="en-GB"/>
          </a:p>
        </p:txBody>
      </p:sp>
      <p:sp>
        <p:nvSpPr>
          <p:cNvPr id="6" name="Footer Placeholder 5">
            <a:extLst>
              <a:ext uri="{FF2B5EF4-FFF2-40B4-BE49-F238E27FC236}">
                <a16:creationId xmlns:a16="http://schemas.microsoft.com/office/drawing/2014/main" id="{FB847895-A6A1-4065-9FE8-53702A5063B9}"/>
              </a:ext>
            </a:extLst>
          </p:cNvPr>
          <p:cNvSpPr>
            <a:spLocks noGrp="1"/>
          </p:cNvSpPr>
          <p:nvPr>
            <p:ph type="ftr" sz="quarter" idx="11"/>
          </p:nvPr>
        </p:nvSpPr>
        <p:spPr/>
        <p:txBody>
          <a:bodyPr/>
          <a:lstStyle/>
          <a:p>
            <a:r>
              <a:rPr lang="en-GB"/>
              <a:t>Playback Learning Academy</a:t>
            </a:r>
          </a:p>
        </p:txBody>
      </p:sp>
      <p:sp>
        <p:nvSpPr>
          <p:cNvPr id="7" name="Slide Number Placeholder 6">
            <a:extLst>
              <a:ext uri="{FF2B5EF4-FFF2-40B4-BE49-F238E27FC236}">
                <a16:creationId xmlns:a16="http://schemas.microsoft.com/office/drawing/2014/main" id="{D42B98B7-33F4-435A-A8F1-94398EB65C40}"/>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706668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2F3D5-D617-48E1-A748-F1539DBE394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A6A3BF5-93BC-4555-9F8A-871289B3A9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BBB2E6-6F7C-4D50-AC0F-6A54F538AA7C}"/>
              </a:ext>
            </a:extLst>
          </p:cNvPr>
          <p:cNvSpPr>
            <a:spLocks noGrp="1"/>
          </p:cNvSpPr>
          <p:nvPr>
            <p:ph type="dt" sz="half" idx="10"/>
          </p:nvPr>
        </p:nvSpPr>
        <p:spPr/>
        <p:txBody>
          <a:bodyPr/>
          <a:lstStyle/>
          <a:p>
            <a:fld id="{A1A8690A-B459-4128-B5D0-6968ED4C9611}" type="datetime1">
              <a:rPr lang="en-GB" smtClean="0"/>
              <a:t>09/01/2022</a:t>
            </a:fld>
            <a:endParaRPr lang="en-GB"/>
          </a:p>
        </p:txBody>
      </p:sp>
      <p:sp>
        <p:nvSpPr>
          <p:cNvPr id="5" name="Footer Placeholder 4">
            <a:extLst>
              <a:ext uri="{FF2B5EF4-FFF2-40B4-BE49-F238E27FC236}">
                <a16:creationId xmlns:a16="http://schemas.microsoft.com/office/drawing/2014/main" id="{76D4E3D5-28D2-457F-9FBB-5E78B35FB701}"/>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31AD9428-D85C-4DA7-94CC-C2ED2AB5635C}"/>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510526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7A8FDF-4AD6-4530-B29B-A5E61C063D2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18ECAF-70A3-42A6-8425-876DA5F3E9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F3D98A-ED03-48D2-96D6-02E1463BCA0A}"/>
              </a:ext>
            </a:extLst>
          </p:cNvPr>
          <p:cNvSpPr>
            <a:spLocks noGrp="1"/>
          </p:cNvSpPr>
          <p:nvPr>
            <p:ph type="dt" sz="half" idx="10"/>
          </p:nvPr>
        </p:nvSpPr>
        <p:spPr/>
        <p:txBody>
          <a:bodyPr/>
          <a:lstStyle/>
          <a:p>
            <a:fld id="{B6F6A456-5400-45BC-BD14-E4C5F5695BF9}" type="datetime1">
              <a:rPr lang="en-GB" smtClean="0"/>
              <a:t>09/01/2022</a:t>
            </a:fld>
            <a:endParaRPr lang="en-GB"/>
          </a:p>
        </p:txBody>
      </p:sp>
      <p:sp>
        <p:nvSpPr>
          <p:cNvPr id="5" name="Footer Placeholder 4">
            <a:extLst>
              <a:ext uri="{FF2B5EF4-FFF2-40B4-BE49-F238E27FC236}">
                <a16:creationId xmlns:a16="http://schemas.microsoft.com/office/drawing/2014/main" id="{E59FAFCE-FCA9-48B7-B14A-78AC9761417A}"/>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95C70B34-6FA8-4C40-A55D-D8E2DFE5669F}"/>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837196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E52D67-6876-2D45-91C5-2A3A7456DF7B}"/>
              </a:ext>
            </a:extLst>
          </p:cNvPr>
          <p:cNvPicPr>
            <a:picLocks noChangeAspect="1"/>
          </p:cNvPicPr>
          <p:nvPr userDrawn="1"/>
        </p:nvPicPr>
        <p:blipFill>
          <a:blip r:embed="rId2"/>
          <a:stretch>
            <a:fillRect/>
          </a:stretch>
        </p:blipFill>
        <p:spPr>
          <a:xfrm>
            <a:off x="8772797" y="5822950"/>
            <a:ext cx="2780197" cy="788668"/>
          </a:xfrm>
          <a:prstGeom prst="rect">
            <a:avLst/>
          </a:prstGeom>
        </p:spPr>
      </p:pic>
      <p:sp>
        <p:nvSpPr>
          <p:cNvPr id="6" name="Rectangle 5">
            <a:extLst>
              <a:ext uri="{FF2B5EF4-FFF2-40B4-BE49-F238E27FC236}">
                <a16:creationId xmlns:a16="http://schemas.microsoft.com/office/drawing/2014/main" id="{55ACE5B7-03EE-3046-980B-5FAE69081CB0}"/>
              </a:ext>
            </a:extLst>
          </p:cNvPr>
          <p:cNvSpPr/>
          <p:nvPr userDrawn="1"/>
        </p:nvSpPr>
        <p:spPr>
          <a:xfrm>
            <a:off x="0" y="3294"/>
            <a:ext cx="12192000" cy="369332"/>
          </a:xfrm>
          <a:prstGeom prst="rect">
            <a:avLst/>
          </a:prstGeom>
          <a:solidFill>
            <a:schemeClr val="tx1"/>
          </a:solidFill>
        </p:spPr>
        <p:txBody>
          <a:bodyPr wrap="square">
            <a:spAutoFit/>
          </a:bodyPr>
          <a:lstStyle/>
          <a:p>
            <a:pPr algn="ctr"/>
            <a:r>
              <a:rPr lang="en-GB" spc="300" dirty="0">
                <a:solidFill>
                  <a:schemeClr val="bg1"/>
                </a:solidFill>
                <a:effectLst/>
                <a:latin typeface="+mj-lt"/>
              </a:rPr>
              <a:t>PLA</a:t>
            </a:r>
            <a:r>
              <a:rPr lang="en-GB" spc="300" dirty="0">
                <a:solidFill>
                  <a:srgbClr val="5BC5F2"/>
                </a:solidFill>
                <a:effectLst/>
                <a:latin typeface="+mj-lt"/>
              </a:rPr>
              <a:t>Y</a:t>
            </a:r>
            <a:r>
              <a:rPr lang="en-GB" spc="300" dirty="0">
                <a:solidFill>
                  <a:schemeClr val="bg1"/>
                </a:solidFill>
                <a:effectLst/>
                <a:latin typeface="+mj-lt"/>
              </a:rPr>
              <a:t>BACK LEARNING ACADEMY</a:t>
            </a:r>
            <a:r>
              <a:rPr lang="en-GB" dirty="0">
                <a:solidFill>
                  <a:schemeClr val="bg1"/>
                </a:solidFill>
                <a:effectLst/>
                <a:latin typeface="Frutiger LT 55 Roman" panose="020B0602020204020204" pitchFamily="34" charset="0"/>
              </a:rPr>
              <a:t> </a:t>
            </a:r>
          </a:p>
        </p:txBody>
      </p:sp>
      <p:sp>
        <p:nvSpPr>
          <p:cNvPr id="7" name="Rectangle 6">
            <a:extLst>
              <a:ext uri="{FF2B5EF4-FFF2-40B4-BE49-F238E27FC236}">
                <a16:creationId xmlns:a16="http://schemas.microsoft.com/office/drawing/2014/main" id="{12261B58-011E-6942-9E8F-089CDA0A18D0}"/>
              </a:ext>
            </a:extLst>
          </p:cNvPr>
          <p:cNvSpPr/>
          <p:nvPr userDrawn="1"/>
        </p:nvSpPr>
        <p:spPr>
          <a:xfrm>
            <a:off x="365760" y="5883958"/>
            <a:ext cx="7782560" cy="523220"/>
          </a:xfrm>
          <a:prstGeom prst="rect">
            <a:avLst/>
          </a:prstGeom>
        </p:spPr>
        <p:txBody>
          <a:bodyPr wrap="square">
            <a:spAutoFit/>
          </a:bodyPr>
          <a:lstStyle/>
          <a:p>
            <a:r>
              <a:rPr lang="en-GB" sz="1400" b="1" dirty="0">
                <a:solidFill>
                  <a:srgbClr val="283583"/>
                </a:solidFill>
                <a:effectLst/>
                <a:latin typeface="+mn-lt"/>
              </a:rPr>
              <a:t>Contact:</a:t>
            </a:r>
            <a:r>
              <a:rPr lang="en-GB" sz="1400" dirty="0">
                <a:solidFill>
                  <a:srgbClr val="283583"/>
                </a:solidFill>
                <a:effectLst/>
                <a:latin typeface="+mn-lt"/>
              </a:rPr>
              <a:t> Liz Fitzpatrick, FRSA, CE,   </a:t>
            </a:r>
            <a:r>
              <a:rPr lang="en-GB" sz="1400" b="1" dirty="0">
                <a:solidFill>
                  <a:srgbClr val="283583"/>
                </a:solidFill>
                <a:effectLst/>
                <a:latin typeface="+mn-lt"/>
              </a:rPr>
              <a:t>M:</a:t>
            </a:r>
            <a:r>
              <a:rPr lang="en-GB" sz="1400" dirty="0">
                <a:solidFill>
                  <a:srgbClr val="283583"/>
                </a:solidFill>
                <a:effectLst/>
                <a:latin typeface="+mn-lt"/>
              </a:rPr>
              <a:t> 07515346084</a:t>
            </a:r>
            <a:r>
              <a:rPr lang="en-GB" sz="1400" b="1" dirty="0">
                <a:solidFill>
                  <a:srgbClr val="283583"/>
                </a:solidFill>
                <a:effectLst/>
                <a:latin typeface="+mn-lt"/>
              </a:rPr>
              <a:t>  T:</a:t>
            </a:r>
            <a:r>
              <a:rPr lang="en-GB" sz="1400" dirty="0">
                <a:solidFill>
                  <a:srgbClr val="283583"/>
                </a:solidFill>
                <a:effectLst/>
                <a:latin typeface="+mn-lt"/>
              </a:rPr>
              <a:t> 01314535514   </a:t>
            </a:r>
            <a:br>
              <a:rPr lang="en-GB" sz="1400" dirty="0">
                <a:solidFill>
                  <a:srgbClr val="283583"/>
                </a:solidFill>
                <a:effectLst/>
                <a:latin typeface="+mn-lt"/>
              </a:rPr>
            </a:br>
            <a:r>
              <a:rPr lang="en-GB" sz="1400" b="1" dirty="0">
                <a:solidFill>
                  <a:srgbClr val="283583"/>
                </a:solidFill>
                <a:effectLst/>
                <a:latin typeface="+mn-lt"/>
              </a:rPr>
              <a:t>E:</a:t>
            </a:r>
            <a:r>
              <a:rPr lang="en-GB" sz="1400" dirty="0">
                <a:solidFill>
                  <a:srgbClr val="283583"/>
                </a:solidFill>
                <a:effectLst/>
                <a:latin typeface="+mn-lt"/>
              </a:rPr>
              <a:t> lizfitzpatrick@playbackice.com</a:t>
            </a:r>
          </a:p>
        </p:txBody>
      </p:sp>
    </p:spTree>
    <p:extLst>
      <p:ext uri="{BB962C8B-B14F-4D97-AF65-F5344CB8AC3E}">
        <p14:creationId xmlns:p14="http://schemas.microsoft.com/office/powerpoint/2010/main" val="32960652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75B6D-D5C6-F146-939F-B09C49A818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CFAB5F-39A8-7440-A6E2-7B6A86A21B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DB6E3F-3B02-0F40-9E3B-9074BF318FF4}"/>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5" name="Footer Placeholder 4">
            <a:extLst>
              <a:ext uri="{FF2B5EF4-FFF2-40B4-BE49-F238E27FC236}">
                <a16:creationId xmlns:a16="http://schemas.microsoft.com/office/drawing/2014/main" id="{CF699333-9747-D148-9C25-CC70AB070B7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04BBD80-5079-CB47-9F7D-F67BAA46C06B}"/>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7461034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906C6-6674-2144-A4AE-0B3DFB471A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AD6FB-4260-E24C-A180-D64BC0C12B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83A85-3C7A-C54F-8BD2-D49FAF8465B8}"/>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5" name="Footer Placeholder 4">
            <a:extLst>
              <a:ext uri="{FF2B5EF4-FFF2-40B4-BE49-F238E27FC236}">
                <a16:creationId xmlns:a16="http://schemas.microsoft.com/office/drawing/2014/main" id="{A2FD0D4D-555B-A443-9C9F-ADA207458FE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7FC7D82-C1D4-D94A-97E1-55601D941BF6}"/>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678384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FEB4-1A7D-C647-A870-9D114B9BE4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7964C0-8FE3-D34E-AE07-EFCB8465C3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32D2A9-BE95-3A4C-8DD7-84076E053DFE}"/>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5" name="Footer Placeholder 4">
            <a:extLst>
              <a:ext uri="{FF2B5EF4-FFF2-40B4-BE49-F238E27FC236}">
                <a16:creationId xmlns:a16="http://schemas.microsoft.com/office/drawing/2014/main" id="{78C06664-4B34-8243-85FA-3DA1FCB0AC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5AEACE3-43CA-2648-9F15-5B281248863E}"/>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3793542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9801-0926-7C4A-975F-272C45B769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2361D5-B77D-9441-86B4-3042BF647F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1C3C9C-3888-5C44-AA0C-6D83033D3E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956FC5-696F-0540-B12A-1618371E7229}"/>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6" name="Footer Placeholder 5">
            <a:extLst>
              <a:ext uri="{FF2B5EF4-FFF2-40B4-BE49-F238E27FC236}">
                <a16:creationId xmlns:a16="http://schemas.microsoft.com/office/drawing/2014/main" id="{65523E75-1D58-F241-9AD7-67296CE4061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510C265-BB68-5648-A6FD-34F668C8ACF1}"/>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648585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4C9B9-0E16-A54C-9B1B-6BD560AE58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001C8C-BAEC-A64D-BEBC-A321E9719D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239BC3-442D-1B42-8D2F-8B9922B608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57E853-90C5-E449-9ACF-70634FE0D5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3B0985-760F-1741-BC32-066B7B2B1A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8A7E58-8691-9345-BC2B-1340799A1F80}"/>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8" name="Footer Placeholder 7">
            <a:extLst>
              <a:ext uri="{FF2B5EF4-FFF2-40B4-BE49-F238E27FC236}">
                <a16:creationId xmlns:a16="http://schemas.microsoft.com/office/drawing/2014/main" id="{A58EF9FE-7323-ED44-8D73-9146F77C2DB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0D76D87-A8E1-CD4F-9B23-8D20EC92AF7A}"/>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12447242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D2351-BE15-0147-B663-5365F73781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3D0226-5B9E-2D4F-8931-BA7E06DF4374}"/>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4" name="Footer Placeholder 3">
            <a:extLst>
              <a:ext uri="{FF2B5EF4-FFF2-40B4-BE49-F238E27FC236}">
                <a16:creationId xmlns:a16="http://schemas.microsoft.com/office/drawing/2014/main" id="{DEBA620C-8ED9-F440-A439-0D2881898B6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7D6092A-EC40-2045-A11F-10B31AEB466F}"/>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10364219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BD0F9-C6FE-7545-BFBC-4D9F1BEA2C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2AFD77-4829-6B49-B292-07F3C47D06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36E261-8536-654D-BD17-74E17EF9E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0C78F-12FC-2742-8EDC-8B7576DAFA3F}"/>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6" name="Footer Placeholder 5">
            <a:extLst>
              <a:ext uri="{FF2B5EF4-FFF2-40B4-BE49-F238E27FC236}">
                <a16:creationId xmlns:a16="http://schemas.microsoft.com/office/drawing/2014/main" id="{21C06C0F-73EF-9540-9478-EC514C255FD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18383EA-5E4A-BD46-9EA0-AB099B539455}"/>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3895146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AB7A-C919-784A-80A3-A8062EEE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3DDE38-F470-6443-89D5-73F8E29B2A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E004F2A-7FB4-7640-908D-66E248D8BC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18984-9FEA-9245-AFB6-0FBE9F8780F7}"/>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6" name="Footer Placeholder 5">
            <a:extLst>
              <a:ext uri="{FF2B5EF4-FFF2-40B4-BE49-F238E27FC236}">
                <a16:creationId xmlns:a16="http://schemas.microsoft.com/office/drawing/2014/main" id="{CF62734F-0585-7F45-9156-CF50FE76109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A1C390D-6E4C-2949-9894-95AF8D67B612}"/>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37827646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7435-E51A-7B4A-83EB-0C65F946E6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A81D8E-EB2C-0747-8C80-6EF23FA94F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318B24-B87F-2B44-B2CD-16B4CA46224C}"/>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5" name="Footer Placeholder 4">
            <a:extLst>
              <a:ext uri="{FF2B5EF4-FFF2-40B4-BE49-F238E27FC236}">
                <a16:creationId xmlns:a16="http://schemas.microsoft.com/office/drawing/2014/main" id="{0807DB3D-B3FC-7C49-A68D-778FF20AFF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80E5A-1CFE-A24A-BA76-8506471C2DDE}"/>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35063460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A6E953-4452-DC45-A984-4062027417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C9770F-4ADA-1E4B-94A3-598262FB27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74C717-ABC3-A147-AD65-6795A61D7600}"/>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5" name="Footer Placeholder 4">
            <a:extLst>
              <a:ext uri="{FF2B5EF4-FFF2-40B4-BE49-F238E27FC236}">
                <a16:creationId xmlns:a16="http://schemas.microsoft.com/office/drawing/2014/main" id="{D66D7147-0B1B-4646-A5A4-657EC9EAAB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B8A203B-7BEA-CA49-9D79-6C411464C6A9}"/>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1242377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F52007-DF8B-4A22-9BBC-3995C86EA4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5CA9AFE-9AFE-456E-9463-570E620859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FED44D-262B-47D3-9A54-A97677699C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A5956F-1402-4070-8160-1DC380EB769A}" type="datetime1">
              <a:rPr lang="en-GB" smtClean="0"/>
              <a:t>09/01/2022</a:t>
            </a:fld>
            <a:endParaRPr lang="en-GB"/>
          </a:p>
        </p:txBody>
      </p:sp>
      <p:sp>
        <p:nvSpPr>
          <p:cNvPr id="5" name="Footer Placeholder 4">
            <a:extLst>
              <a:ext uri="{FF2B5EF4-FFF2-40B4-BE49-F238E27FC236}">
                <a16:creationId xmlns:a16="http://schemas.microsoft.com/office/drawing/2014/main" id="{533284CF-34C6-4030-8AA0-83875A1CAC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Playback Learning Academy</a:t>
            </a:r>
          </a:p>
        </p:txBody>
      </p:sp>
      <p:sp>
        <p:nvSpPr>
          <p:cNvPr id="6" name="Slide Number Placeholder 5">
            <a:extLst>
              <a:ext uri="{FF2B5EF4-FFF2-40B4-BE49-F238E27FC236}">
                <a16:creationId xmlns:a16="http://schemas.microsoft.com/office/drawing/2014/main" id="{15719B68-BE59-4145-83D9-46D938821A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95A78D-0F19-4ECD-8119-37B624B48B04}" type="slidenum">
              <a:rPr lang="en-GB" smtClean="0"/>
              <a:t>‹#›</a:t>
            </a:fld>
            <a:endParaRPr lang="en-GB"/>
          </a:p>
        </p:txBody>
      </p:sp>
    </p:spTree>
    <p:extLst>
      <p:ext uri="{BB962C8B-B14F-4D97-AF65-F5344CB8AC3E}">
        <p14:creationId xmlns:p14="http://schemas.microsoft.com/office/powerpoint/2010/main" val="2089462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577DDC-C7A4-B843-BBD1-054A192D87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DD7414-493F-0A46-A327-D185160FD7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8D790-A2E8-7340-90E4-82C937D51C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CCED24-56A5-A44D-A977-F791F95C1264}" type="datetimeFigureOut">
              <a:rPr lang="en-US" smtClean="0"/>
              <a:t>1/9/2022</a:t>
            </a:fld>
            <a:endParaRPr lang="en-US" dirty="0"/>
          </a:p>
        </p:txBody>
      </p:sp>
      <p:sp>
        <p:nvSpPr>
          <p:cNvPr id="5" name="Footer Placeholder 4">
            <a:extLst>
              <a:ext uri="{FF2B5EF4-FFF2-40B4-BE49-F238E27FC236}">
                <a16:creationId xmlns:a16="http://schemas.microsoft.com/office/drawing/2014/main" id="{55398A94-2353-4347-9677-7FB9304F43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4988BB27-DBA8-2244-B8FE-2A63AE2F31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0A532-C719-A542-A09C-5C65420FBBB4}" type="slidenum">
              <a:rPr lang="en-US" smtClean="0"/>
              <a:t>‹#›</a:t>
            </a:fld>
            <a:endParaRPr lang="en-US" dirty="0"/>
          </a:p>
        </p:txBody>
      </p:sp>
    </p:spTree>
    <p:extLst>
      <p:ext uri="{BB962C8B-B14F-4D97-AF65-F5344CB8AC3E}">
        <p14:creationId xmlns:p14="http://schemas.microsoft.com/office/powerpoint/2010/main" val="8896838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8320EA-F85E-4C46-9684-0191647FBC21}"/>
              </a:ext>
            </a:extLst>
          </p:cNvPr>
          <p:cNvSpPr/>
          <p:nvPr/>
        </p:nvSpPr>
        <p:spPr>
          <a:xfrm>
            <a:off x="6096000" y="2048079"/>
            <a:ext cx="5366657" cy="28315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283583"/>
                </a:solidFill>
                <a:effectLst/>
                <a:uLnTx/>
                <a:uFillTx/>
                <a:latin typeface="Calibri" panose="020F0502020204030204"/>
                <a:ea typeface="+mn-ea"/>
                <a:cs typeface="+mn-cs"/>
              </a:rPr>
              <a:t>Families in Action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t>A Family wellbeing and </a:t>
            </a:r>
            <a:b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br>
            <a: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t>Learning Resource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Enabling families to become more engaged in their children’s wellbeing and learning. </a:t>
            </a:r>
          </a:p>
        </p:txBody>
      </p:sp>
      <p:pic>
        <p:nvPicPr>
          <p:cNvPr id="4" name="Picture 3">
            <a:extLst>
              <a:ext uri="{FF2B5EF4-FFF2-40B4-BE49-F238E27FC236}">
                <a16:creationId xmlns:a16="http://schemas.microsoft.com/office/drawing/2014/main" id="{7823FFB9-E3B7-DD4C-8F3F-E812983AAEC2}"/>
              </a:ext>
            </a:extLst>
          </p:cNvPr>
          <p:cNvPicPr>
            <a:picLocks noChangeAspect="1"/>
          </p:cNvPicPr>
          <p:nvPr/>
        </p:nvPicPr>
        <p:blipFill>
          <a:blip r:embed="rId3"/>
          <a:stretch>
            <a:fillRect/>
          </a:stretch>
        </p:blipFill>
        <p:spPr>
          <a:xfrm>
            <a:off x="1189903" y="700603"/>
            <a:ext cx="3534491" cy="4999594"/>
          </a:xfrm>
          <a:prstGeom prst="rect">
            <a:avLst/>
          </a:prstGeom>
        </p:spPr>
      </p:pic>
    </p:spTree>
    <p:extLst>
      <p:ext uri="{BB962C8B-B14F-4D97-AF65-F5344CB8AC3E}">
        <p14:creationId xmlns:p14="http://schemas.microsoft.com/office/powerpoint/2010/main" val="1224055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D8FCD-769C-4042-A1DE-1A006B0664E5}"/>
              </a:ext>
            </a:extLst>
          </p:cNvPr>
          <p:cNvSpPr>
            <a:spLocks noGrp="1"/>
          </p:cNvSpPr>
          <p:nvPr>
            <p:ph type="ctrTitle"/>
          </p:nvPr>
        </p:nvSpPr>
        <p:spPr>
          <a:xfrm>
            <a:off x="1022139" y="1297520"/>
            <a:ext cx="10147722" cy="3609543"/>
          </a:xfrm>
          <a:solidFill>
            <a:schemeClr val="accent6">
              <a:lumMod val="20000"/>
              <a:lumOff val="80000"/>
            </a:schemeClr>
          </a:solidFill>
        </p:spPr>
        <p:txBody>
          <a:bodyPr>
            <a:normAutofit fontScale="90000"/>
          </a:bodyPr>
          <a:lstStyle/>
          <a:p>
            <a:pPr algn="l"/>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r>
              <a:rPr lang="en-GB" sz="3200" b="1" dirty="0">
                <a:latin typeface="Arial Narrow" panose="020B0606020202030204" pitchFamily="34" charset="0"/>
              </a:rPr>
              <a:t>What do we mean by </a:t>
            </a:r>
            <a:r>
              <a:rPr lang="en-GB" sz="3100" b="1" dirty="0">
                <a:latin typeface="Arial Narrow" panose="020B0606020202030204" pitchFamily="34" charset="0"/>
              </a:rPr>
              <a:t>Getting</a:t>
            </a:r>
            <a:r>
              <a:rPr lang="en-GB" sz="3200" b="1" dirty="0">
                <a:latin typeface="Arial Narrow" panose="020B0606020202030204" pitchFamily="34" charset="0"/>
              </a:rPr>
              <a:t> it right for every child (GIRFEC)?</a:t>
            </a:r>
            <a:br>
              <a:rPr lang="en-GB" sz="3100" b="1" dirty="0">
                <a:latin typeface="Arial Narrow" panose="020B0606020202030204" pitchFamily="34" charset="0"/>
                <a:ea typeface="Calibri" panose="020F0502020204030204" pitchFamily="34" charset="0"/>
                <a:cs typeface="Arial" panose="020B0604020202020204" pitchFamily="34" charset="0"/>
              </a:rPr>
            </a:br>
            <a:br>
              <a:rPr lang="en-GB" sz="3100"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endParaRPr lang="en-GB" dirty="0"/>
          </a:p>
        </p:txBody>
      </p:sp>
      <p:sp>
        <p:nvSpPr>
          <p:cNvPr id="3" name="TextBox 2">
            <a:extLst>
              <a:ext uri="{FF2B5EF4-FFF2-40B4-BE49-F238E27FC236}">
                <a16:creationId xmlns:a16="http://schemas.microsoft.com/office/drawing/2014/main" id="{0B0E1E95-0A3F-4B4B-B16B-21E689207BFD}"/>
              </a:ext>
            </a:extLst>
          </p:cNvPr>
          <p:cNvSpPr txBox="1"/>
          <p:nvPr/>
        </p:nvSpPr>
        <p:spPr>
          <a:xfrm>
            <a:off x="5000366" y="100630"/>
            <a:ext cx="1867819" cy="584775"/>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Session 3:</a:t>
            </a:r>
            <a:endParaRPr lang="en-GB" sz="3200" dirty="0"/>
          </a:p>
        </p:txBody>
      </p:sp>
      <p:sp>
        <p:nvSpPr>
          <p:cNvPr id="4" name="TextBox 3">
            <a:extLst>
              <a:ext uri="{FF2B5EF4-FFF2-40B4-BE49-F238E27FC236}">
                <a16:creationId xmlns:a16="http://schemas.microsoft.com/office/drawing/2014/main" id="{47360949-45C4-42AD-9DB1-A3086BEA551D}"/>
              </a:ext>
            </a:extLst>
          </p:cNvPr>
          <p:cNvSpPr txBox="1"/>
          <p:nvPr/>
        </p:nvSpPr>
        <p:spPr>
          <a:xfrm>
            <a:off x="4979047" y="6304002"/>
            <a:ext cx="1910459" cy="553998"/>
          </a:xfrm>
          <a:prstGeom prst="rect">
            <a:avLst/>
          </a:prstGeom>
          <a:noFill/>
        </p:spPr>
        <p:txBody>
          <a:bodyPr wrap="none" rtlCol="0">
            <a:spAutoFit/>
          </a:bodyPr>
          <a:lstStyle/>
          <a:p>
            <a:r>
              <a:rPr lang="en-GB" sz="1200" dirty="0"/>
              <a:t>Playback Learning Academy</a:t>
            </a:r>
          </a:p>
          <a:p>
            <a:endParaRPr lang="en-GB" dirty="0"/>
          </a:p>
        </p:txBody>
      </p:sp>
    </p:spTree>
    <p:extLst>
      <p:ext uri="{BB962C8B-B14F-4D97-AF65-F5344CB8AC3E}">
        <p14:creationId xmlns:p14="http://schemas.microsoft.com/office/powerpoint/2010/main" val="2478669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452C3-94D7-41F5-9A9E-213DB106663F}"/>
              </a:ext>
            </a:extLst>
          </p:cNvPr>
          <p:cNvSpPr>
            <a:spLocks noGrp="1"/>
          </p:cNvSpPr>
          <p:nvPr>
            <p:ph type="title"/>
          </p:nvPr>
        </p:nvSpPr>
        <p:spPr>
          <a:xfrm>
            <a:off x="854977" y="136525"/>
            <a:ext cx="10482044" cy="842890"/>
          </a:xfrm>
          <a:noFill/>
        </p:spPr>
        <p:txBody>
          <a:bodyPr>
            <a:noAutofit/>
          </a:bodyPr>
          <a:lstStyle/>
          <a:p>
            <a:pPr algn="l"/>
            <a:r>
              <a:rPr lang="en-GB" sz="3200" b="1" dirty="0">
                <a:latin typeface="Arial Narrow" panose="020B0606020202030204" pitchFamily="34" charset="0"/>
              </a:rPr>
              <a:t>Session 3: What do we mean by Getting it right for every child (GIRFEC)?</a:t>
            </a:r>
          </a:p>
        </p:txBody>
      </p:sp>
      <p:graphicFrame>
        <p:nvGraphicFramePr>
          <p:cNvPr id="6" name="Content Placeholder 5">
            <a:extLst>
              <a:ext uri="{FF2B5EF4-FFF2-40B4-BE49-F238E27FC236}">
                <a16:creationId xmlns:a16="http://schemas.microsoft.com/office/drawing/2014/main" id="{A3E45A22-46A7-4C9B-B6A0-EE5E8D096523}"/>
              </a:ext>
            </a:extLst>
          </p:cNvPr>
          <p:cNvGraphicFramePr>
            <a:graphicFrameLocks noGrp="1"/>
          </p:cNvGraphicFramePr>
          <p:nvPr>
            <p:ph idx="1"/>
            <p:extLst>
              <p:ext uri="{D42A27DB-BD31-4B8C-83A1-F6EECF244321}">
                <p14:modId xmlns:p14="http://schemas.microsoft.com/office/powerpoint/2010/main" val="3263691951"/>
              </p:ext>
            </p:extLst>
          </p:nvPr>
        </p:nvGraphicFramePr>
        <p:xfrm>
          <a:off x="854977" y="1391856"/>
          <a:ext cx="10554511" cy="4530852"/>
        </p:xfrm>
        <a:graphic>
          <a:graphicData uri="http://schemas.openxmlformats.org/drawingml/2006/table">
            <a:tbl>
              <a:tblPr firstRow="1" firstCol="1" bandRow="1"/>
              <a:tblGrid>
                <a:gridCol w="10554511">
                  <a:extLst>
                    <a:ext uri="{9D8B030D-6E8A-4147-A177-3AD203B41FA5}">
                      <a16:colId xmlns:a16="http://schemas.microsoft.com/office/drawing/2014/main" val="791970105"/>
                    </a:ext>
                  </a:extLst>
                </a:gridCol>
              </a:tblGrid>
              <a:tr h="2942329">
                <a:tc>
                  <a:txBody>
                    <a:bodyPr/>
                    <a:lstStyle/>
                    <a:p>
                      <a:pPr marL="283845">
                        <a:lnSpc>
                          <a:spcPct val="107000"/>
                        </a:lnSpc>
                        <a:spcAft>
                          <a:spcPts val="0"/>
                        </a:spcAft>
                      </a:pPr>
                      <a:r>
                        <a:rPr lang="en-GB" sz="2800" b="1" dirty="0">
                          <a:effectLst/>
                          <a:latin typeface="Arial Narrow" panose="020B0606020202030204" pitchFamily="34" charset="0"/>
                          <a:ea typeface="Calibri" panose="020F0502020204030204" pitchFamily="34" charset="0"/>
                          <a:cs typeface="Times New Roman" panose="02020603050405020304" pitchFamily="18" charset="0"/>
                        </a:rPr>
                        <a:t>Aims to: </a:t>
                      </a:r>
                    </a:p>
                    <a:p>
                      <a:pPr marL="283845" indent="0">
                        <a:lnSpc>
                          <a:spcPct val="107000"/>
                        </a:lnSpc>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Times New Roman" panose="02020603050405020304" pitchFamily="18" charset="0"/>
                        </a:rPr>
                        <a:t>Increase families’ awareness and understanding of the GIRFEC wellbeing indicators</a:t>
                      </a:r>
                    </a:p>
                    <a:p>
                      <a:pPr marL="283845" indent="0">
                        <a:lnSpc>
                          <a:spcPct val="107000"/>
                        </a:lnSpc>
                        <a:spcAft>
                          <a:spcPts val="0"/>
                        </a:spcAft>
                        <a:buFont typeface="Arial" panose="020B0604020202020204" pitchFamily="34" charset="0"/>
                        <a:buNone/>
                      </a:pPr>
                      <a:endParaRPr lang="en-GB" sz="2800" dirty="0">
                        <a:effectLst/>
                        <a:latin typeface="Arial Narrow" panose="020B0606020202030204" pitchFamily="34" charset="0"/>
                        <a:ea typeface="Calibri" panose="020F0502020204030204" pitchFamily="34" charset="0"/>
                        <a:cs typeface="Times New Roman" panose="02020603050405020304" pitchFamily="18" charset="0"/>
                      </a:endParaRPr>
                    </a:p>
                    <a:p>
                      <a:pPr marL="283845" indent="0">
                        <a:lnSpc>
                          <a:spcPct val="107000"/>
                        </a:lnSpc>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Times New Roman" panose="02020603050405020304" pitchFamily="18" charset="0"/>
                        </a:rPr>
                        <a:t>Explore what these mean to children within the school environment</a:t>
                      </a:r>
                    </a:p>
                    <a:p>
                      <a:pPr marL="283845" indent="0">
                        <a:lnSpc>
                          <a:spcPct val="107000"/>
                        </a:lnSpc>
                        <a:spcAft>
                          <a:spcPts val="0"/>
                        </a:spcAft>
                        <a:buFont typeface="Arial" panose="020B0604020202020204" pitchFamily="34" charset="0"/>
                        <a:buNone/>
                      </a:pPr>
                      <a:endParaRPr lang="en-GB" sz="2800" dirty="0">
                        <a:effectLst/>
                        <a:latin typeface="Arial Narrow" panose="020B0606020202030204" pitchFamily="34" charset="0"/>
                        <a:ea typeface="Calibri" panose="020F0502020204030204" pitchFamily="34" charset="0"/>
                        <a:cs typeface="Times New Roman" panose="02020603050405020304" pitchFamily="18" charset="0"/>
                      </a:endParaRPr>
                    </a:p>
                    <a:p>
                      <a:pPr marL="283845" indent="0">
                        <a:lnSpc>
                          <a:spcPct val="107000"/>
                        </a:lnSpc>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Times New Roman" panose="02020603050405020304" pitchFamily="18" charset="0"/>
                        </a:rPr>
                        <a:t>Identify what families can do to support their child in preparation for school and at home </a:t>
                      </a:r>
                    </a:p>
                    <a:p>
                      <a:pPr marL="283845" indent="0">
                        <a:lnSpc>
                          <a:spcPct val="107000"/>
                        </a:lnSpc>
                        <a:spcAft>
                          <a:spcPts val="0"/>
                        </a:spcAft>
                        <a:buFont typeface="Arial" panose="020B0604020202020204" pitchFamily="34" charset="0"/>
                        <a:buNone/>
                      </a:pPr>
                      <a:endParaRPr lang="en-GB" sz="2800" dirty="0">
                        <a:effectLst/>
                        <a:latin typeface="Arial Narrow" panose="020B0606020202030204" pitchFamily="34" charset="0"/>
                        <a:ea typeface="Calibri" panose="020F0502020204030204" pitchFamily="34" charset="0"/>
                        <a:cs typeface="Times New Roman" panose="02020603050405020304" pitchFamily="18" charset="0"/>
                      </a:endParaRPr>
                    </a:p>
                    <a:p>
                      <a:pPr marL="283845" indent="0">
                        <a:lnSpc>
                          <a:spcPct val="107000"/>
                        </a:lnSpc>
                        <a:spcAft>
                          <a:spcPts val="0"/>
                        </a:spcAft>
                        <a:buFont typeface="Arial" panose="020B0604020202020204" pitchFamily="34" charset="0"/>
                        <a:buNone/>
                      </a:pPr>
                      <a:endParaRPr lang="en-GB" sz="2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091275201"/>
                  </a:ext>
                </a:extLst>
              </a:tr>
            </a:tbl>
          </a:graphicData>
        </a:graphic>
      </p:graphicFrame>
      <p:sp>
        <p:nvSpPr>
          <p:cNvPr id="4" name="Footer Placeholder 3">
            <a:extLst>
              <a:ext uri="{FF2B5EF4-FFF2-40B4-BE49-F238E27FC236}">
                <a16:creationId xmlns:a16="http://schemas.microsoft.com/office/drawing/2014/main" id="{B48DBA57-D0CB-4897-A2F1-C92AE6585418}"/>
              </a:ext>
            </a:extLst>
          </p:cNvPr>
          <p:cNvSpPr>
            <a:spLocks noGrp="1"/>
          </p:cNvSpPr>
          <p:nvPr>
            <p:ph type="ftr" sz="quarter" idx="11"/>
          </p:nvPr>
        </p:nvSpPr>
        <p:spPr/>
        <p:txBody>
          <a:bodyPr/>
          <a:lstStyle/>
          <a:p>
            <a:r>
              <a:rPr lang="en-GB"/>
              <a:t>Playback Learning Academy</a:t>
            </a:r>
            <a:endParaRPr lang="en-GB" dirty="0"/>
          </a:p>
        </p:txBody>
      </p:sp>
    </p:spTree>
    <p:extLst>
      <p:ext uri="{BB962C8B-B14F-4D97-AF65-F5344CB8AC3E}">
        <p14:creationId xmlns:p14="http://schemas.microsoft.com/office/powerpoint/2010/main" val="251767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1308478-5A8C-43CA-B6B7-26816476F2A3}"/>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F2E7CC25-3763-45B9-B972-BA365D64B8B0}"/>
              </a:ext>
            </a:extLst>
          </p:cNvPr>
          <p:cNvSpPr/>
          <p:nvPr/>
        </p:nvSpPr>
        <p:spPr>
          <a:xfrm>
            <a:off x="1018161" y="1038698"/>
            <a:ext cx="10155676" cy="5343835"/>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The </a:t>
            </a:r>
            <a:r>
              <a:rPr lang="en-GB" sz="2800" b="1" dirty="0">
                <a:latin typeface="Arial Narrow" panose="020B0606020202030204" pitchFamily="34" charset="0"/>
                <a:ea typeface="Calibri" panose="020F0502020204030204" pitchFamily="34" charset="0"/>
                <a:cs typeface="Arial" panose="020B0604020202020204" pitchFamily="34" charset="0"/>
              </a:rPr>
              <a:t>Scottish Government </a:t>
            </a:r>
            <a:r>
              <a:rPr lang="en-GB" sz="2800" dirty="0">
                <a:latin typeface="Arial Narrow" panose="020B0606020202030204" pitchFamily="34" charset="0"/>
                <a:ea typeface="Calibri" panose="020F0502020204030204" pitchFamily="34" charset="0"/>
                <a:cs typeface="Arial" panose="020B0604020202020204" pitchFamily="34" charset="0"/>
              </a:rPr>
              <a:t>is committed to providing a consistent, supportive approach for all Scotland’s children and their families. </a:t>
            </a:r>
          </a:p>
          <a:p>
            <a:pPr algn="just">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GIRFEC</a:t>
            </a:r>
            <a:r>
              <a:rPr lang="en-GB" sz="2800" dirty="0">
                <a:latin typeface="Arial Narrow" panose="020B0606020202030204" pitchFamily="34" charset="0"/>
                <a:ea typeface="Calibri" panose="020F0502020204030204" pitchFamily="34" charset="0"/>
                <a:cs typeface="Arial" panose="020B0604020202020204" pitchFamily="34" charset="0"/>
              </a:rPr>
              <a:t> is the national approach to improving the wellbeing of children and young people. </a:t>
            </a:r>
          </a:p>
          <a:p>
            <a:pPr algn="just">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GIRFEC wellbeing indicators are</a:t>
            </a:r>
            <a:r>
              <a:rPr lang="en-GB" sz="2800" dirty="0">
                <a:latin typeface="Arial Narrow" panose="020B0606020202030204" pitchFamily="34" charset="0"/>
                <a:ea typeface="Calibri" panose="020F0502020204030204" pitchFamily="34" charset="0"/>
                <a:cs typeface="Arial" panose="020B0604020202020204" pitchFamily="34" charset="0"/>
              </a:rPr>
              <a:t>: Safe, Healthy, Active, Respected, Responsible, Achieving, Nurtured and Included.</a:t>
            </a:r>
          </a:p>
          <a:p>
            <a:pPr algn="just">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n-GB" sz="3200" dirty="0">
              <a:latin typeface="Arial Narrow" panose="020B0606020202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8ED4C80F-A539-46DD-B75C-B7C67830FAD0}"/>
              </a:ext>
            </a:extLst>
          </p:cNvPr>
          <p:cNvSpPr txBox="1"/>
          <p:nvPr/>
        </p:nvSpPr>
        <p:spPr>
          <a:xfrm>
            <a:off x="3078186" y="136525"/>
            <a:ext cx="6035627"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Scottish Government GIRFEC Policy</a:t>
            </a:r>
          </a:p>
          <a:p>
            <a:endParaRPr lang="en-GB" dirty="0"/>
          </a:p>
        </p:txBody>
      </p:sp>
    </p:spTree>
    <p:extLst>
      <p:ext uri="{BB962C8B-B14F-4D97-AF65-F5344CB8AC3E}">
        <p14:creationId xmlns:p14="http://schemas.microsoft.com/office/powerpoint/2010/main" val="991777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1308478-5A8C-43CA-B6B7-26816476F2A3}"/>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F2E7CC25-3763-45B9-B972-BA365D64B8B0}"/>
              </a:ext>
            </a:extLst>
          </p:cNvPr>
          <p:cNvSpPr/>
          <p:nvPr/>
        </p:nvSpPr>
        <p:spPr>
          <a:xfrm>
            <a:off x="894396" y="932536"/>
            <a:ext cx="10403208" cy="4780219"/>
          </a:xfrm>
          <a:prstGeom prst="rect">
            <a:avLst/>
          </a:prstGeom>
          <a:solidFill>
            <a:schemeClr val="accent6">
              <a:lumMod val="20000"/>
              <a:lumOff val="80000"/>
            </a:schemeClr>
          </a:solidFill>
        </p:spPr>
        <p:txBody>
          <a:bodyPr wrap="square">
            <a:spAutoFit/>
          </a:bodyPr>
          <a:lstStyle/>
          <a:p>
            <a:pPr algn="just">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Means </a:t>
            </a:r>
            <a:r>
              <a:rPr lang="en-GB" sz="2800" b="1" i="1" dirty="0">
                <a:latin typeface="Arial Narrow" panose="020B0606020202030204" pitchFamily="34" charset="0"/>
                <a:ea typeface="Calibri" panose="020F0502020204030204" pitchFamily="34" charset="0"/>
                <a:cs typeface="Arial" panose="020B0604020202020204" pitchFamily="34" charset="0"/>
              </a:rPr>
              <a:t>‘Getting it right for every child’ </a:t>
            </a:r>
            <a:r>
              <a:rPr lang="en-GB" sz="2800" dirty="0">
                <a:latin typeface="Arial Narrow" panose="020B0606020202030204" pitchFamily="34" charset="0"/>
                <a:ea typeface="Calibri" panose="020F0502020204030204" pitchFamily="34" charset="0"/>
                <a:cs typeface="Arial" panose="020B0604020202020204" pitchFamily="34" charset="0"/>
              </a:rPr>
              <a:t>and is being used with families, nurseries, schools, health care, social work, law enforcement, housing and some support services for adults. </a:t>
            </a:r>
          </a:p>
          <a:p>
            <a:pPr algn="just">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It is designed to thread through all services and areas which involve children and young people of any age.</a:t>
            </a:r>
          </a:p>
          <a:p>
            <a:pPr algn="just">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n-GB" sz="3200" dirty="0">
              <a:latin typeface="Arial Narrow" panose="020B0606020202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8219EDC1-0C19-4E38-A285-3EBBF3DECED2}"/>
              </a:ext>
            </a:extLst>
          </p:cNvPr>
          <p:cNvSpPr txBox="1"/>
          <p:nvPr/>
        </p:nvSpPr>
        <p:spPr>
          <a:xfrm>
            <a:off x="5368076" y="70762"/>
            <a:ext cx="1455848"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GIRFEC</a:t>
            </a:r>
          </a:p>
          <a:p>
            <a:endParaRPr lang="en-GB" dirty="0"/>
          </a:p>
        </p:txBody>
      </p:sp>
    </p:spTree>
    <p:extLst>
      <p:ext uri="{BB962C8B-B14F-4D97-AF65-F5344CB8AC3E}">
        <p14:creationId xmlns:p14="http://schemas.microsoft.com/office/powerpoint/2010/main" val="57714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FA585F4-7149-4848-8EA6-CA62A66321C7}"/>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5B273434-AB2B-4B30-AD9E-A351AFB5AE6D}"/>
              </a:ext>
            </a:extLst>
          </p:cNvPr>
          <p:cNvSpPr/>
          <p:nvPr/>
        </p:nvSpPr>
        <p:spPr>
          <a:xfrm>
            <a:off x="840191" y="1145858"/>
            <a:ext cx="10511616" cy="4284506"/>
          </a:xfrm>
          <a:prstGeom prst="rect">
            <a:avLst/>
          </a:prstGeom>
          <a:solidFill>
            <a:schemeClr val="accent6">
              <a:lumMod val="20000"/>
              <a:lumOff val="80000"/>
            </a:schemeClr>
          </a:solidFill>
        </p:spPr>
        <p:txBody>
          <a:bodyPr wrap="square">
            <a:spAutoFit/>
          </a:bodyPr>
          <a:lstStyle/>
          <a:p>
            <a:pPr>
              <a:lnSpc>
                <a:spcPct val="107000"/>
              </a:lnSpc>
            </a:pPr>
            <a:r>
              <a:rPr lang="en-GB" sz="3200" dirty="0">
                <a:latin typeface="Arial Narrow" panose="020B0606020202030204" pitchFamily="34" charset="0"/>
                <a:ea typeface="Calibri" panose="020F0502020204030204" pitchFamily="34" charset="0"/>
                <a:cs typeface="Arial" panose="020B0604020202020204" pitchFamily="34" charset="0"/>
              </a:rPr>
              <a:t>Puts the best interests of the child at the heart of decision making </a:t>
            </a:r>
          </a:p>
          <a:p>
            <a:pPr>
              <a:lnSpc>
                <a:spcPct val="107000"/>
              </a:lnSpc>
            </a:pPr>
            <a:endParaRPr lang="en-GB" sz="3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GB" sz="3200" dirty="0">
                <a:latin typeface="Arial Narrow" panose="020B0606020202030204" pitchFamily="34" charset="0"/>
                <a:ea typeface="Calibri" panose="020F0502020204030204" pitchFamily="34" charset="0"/>
                <a:cs typeface="Arial" panose="020B0604020202020204" pitchFamily="34" charset="0"/>
              </a:rPr>
              <a:t>Takes a holistic approach to the wellbeing of a child </a:t>
            </a:r>
          </a:p>
          <a:p>
            <a:pPr>
              <a:lnSpc>
                <a:spcPct val="107000"/>
              </a:lnSpc>
            </a:pPr>
            <a:endParaRPr lang="en-GB" sz="3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GB" sz="3200" dirty="0">
                <a:latin typeface="Arial Narrow" panose="020B0606020202030204" pitchFamily="34" charset="0"/>
                <a:ea typeface="Calibri" panose="020F0502020204030204" pitchFamily="34" charset="0"/>
                <a:cs typeface="Arial" panose="020B0604020202020204" pitchFamily="34" charset="0"/>
              </a:rPr>
              <a:t>Works with children, young people and their families on ways to improve wellbeing </a:t>
            </a:r>
          </a:p>
          <a:p>
            <a:pPr>
              <a:lnSpc>
                <a:spcPct val="107000"/>
              </a:lnSpc>
            </a:pPr>
            <a:endParaRPr lang="en-GB" sz="32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pPr>
            <a:endParaRPr lang="en-GB"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726F10A6-034E-4640-9B97-E50138F8E904}"/>
              </a:ext>
            </a:extLst>
          </p:cNvPr>
          <p:cNvSpPr txBox="1"/>
          <p:nvPr/>
        </p:nvSpPr>
        <p:spPr>
          <a:xfrm>
            <a:off x="3490158" y="136525"/>
            <a:ext cx="5211683"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GIRFEC is a national approach:</a:t>
            </a:r>
          </a:p>
          <a:p>
            <a:endParaRPr lang="en-GB" dirty="0"/>
          </a:p>
        </p:txBody>
      </p:sp>
    </p:spTree>
    <p:extLst>
      <p:ext uri="{BB962C8B-B14F-4D97-AF65-F5344CB8AC3E}">
        <p14:creationId xmlns:p14="http://schemas.microsoft.com/office/powerpoint/2010/main" val="226306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FA585F4-7149-4848-8EA6-CA62A66321C7}"/>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5B273434-AB2B-4B30-AD9E-A351AFB5AE6D}"/>
              </a:ext>
            </a:extLst>
          </p:cNvPr>
          <p:cNvSpPr/>
          <p:nvPr/>
        </p:nvSpPr>
        <p:spPr>
          <a:xfrm>
            <a:off x="993478" y="1101738"/>
            <a:ext cx="10205039" cy="4233467"/>
          </a:xfrm>
          <a:prstGeom prst="rect">
            <a:avLst/>
          </a:prstGeom>
          <a:solidFill>
            <a:schemeClr val="accent6">
              <a:lumMod val="20000"/>
              <a:lumOff val="80000"/>
            </a:schemeClr>
          </a:solidFill>
        </p:spPr>
        <p:txBody>
          <a:bodyPr wrap="square">
            <a:spAutoFit/>
          </a:bodyPr>
          <a:lstStyle/>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Advocates </a:t>
            </a:r>
            <a:r>
              <a:rPr lang="en-GB" sz="2800" b="1" dirty="0">
                <a:latin typeface="Arial Narrow" panose="020B0606020202030204" pitchFamily="34" charset="0"/>
                <a:ea typeface="Calibri" panose="020F0502020204030204" pitchFamily="34" charset="0"/>
                <a:cs typeface="Arial" panose="020B0604020202020204" pitchFamily="34" charset="0"/>
              </a:rPr>
              <a:t>preventative work </a:t>
            </a:r>
            <a:r>
              <a:rPr lang="en-GB" sz="2800" dirty="0">
                <a:latin typeface="Arial Narrow" panose="020B0606020202030204" pitchFamily="34" charset="0"/>
                <a:ea typeface="Calibri" panose="020F0502020204030204" pitchFamily="34" charset="0"/>
                <a:cs typeface="Arial" panose="020B0604020202020204" pitchFamily="34" charset="0"/>
              </a:rPr>
              <a:t>and </a:t>
            </a:r>
            <a:r>
              <a:rPr lang="en-GB" sz="2800" b="1" dirty="0">
                <a:latin typeface="Arial Narrow" panose="020B0606020202030204" pitchFamily="34" charset="0"/>
                <a:ea typeface="Calibri" panose="020F0502020204030204" pitchFamily="34" charset="0"/>
                <a:cs typeface="Arial" panose="020B0604020202020204" pitchFamily="34" charset="0"/>
              </a:rPr>
              <a:t>early intervention </a:t>
            </a:r>
            <a:r>
              <a:rPr lang="en-GB" sz="2800" dirty="0">
                <a:latin typeface="Arial Narrow" panose="020B0606020202030204" pitchFamily="34" charset="0"/>
                <a:ea typeface="Calibri" panose="020F0502020204030204" pitchFamily="34" charset="0"/>
                <a:cs typeface="Arial" panose="020B0604020202020204" pitchFamily="34" charset="0"/>
              </a:rPr>
              <a:t>to support children, young people and their families </a:t>
            </a:r>
          </a:p>
          <a:p>
            <a:pPr>
              <a:lnSpc>
                <a:spcPct val="107000"/>
              </a:lnSpc>
            </a:pP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Believes professionals </a:t>
            </a:r>
            <a:r>
              <a:rPr lang="en-GB" sz="2800" b="1" dirty="0">
                <a:latin typeface="Arial Narrow" panose="020B0606020202030204" pitchFamily="34" charset="0"/>
                <a:ea typeface="Calibri" panose="020F0502020204030204" pitchFamily="34" charset="0"/>
                <a:cs typeface="Arial" panose="020B0604020202020204" pitchFamily="34" charset="0"/>
              </a:rPr>
              <a:t>must work together </a:t>
            </a:r>
            <a:r>
              <a:rPr lang="en-GB" sz="2800" dirty="0">
                <a:latin typeface="Arial Narrow" panose="020B0606020202030204" pitchFamily="34" charset="0"/>
                <a:ea typeface="Calibri" panose="020F0502020204030204" pitchFamily="34" charset="0"/>
                <a:cs typeface="Arial" panose="020B0604020202020204" pitchFamily="34" charset="0"/>
              </a:rPr>
              <a:t>in the best interests of the child</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13609610-D065-4A1E-861B-B96BFED8AF92}"/>
              </a:ext>
            </a:extLst>
          </p:cNvPr>
          <p:cNvSpPr txBox="1"/>
          <p:nvPr/>
        </p:nvSpPr>
        <p:spPr>
          <a:xfrm>
            <a:off x="4162616" y="136525"/>
            <a:ext cx="3866764"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The GIRFEC approach:</a:t>
            </a:r>
          </a:p>
          <a:p>
            <a:endParaRPr lang="en-GB" dirty="0"/>
          </a:p>
        </p:txBody>
      </p:sp>
    </p:spTree>
    <p:extLst>
      <p:ext uri="{BB962C8B-B14F-4D97-AF65-F5344CB8AC3E}">
        <p14:creationId xmlns:p14="http://schemas.microsoft.com/office/powerpoint/2010/main" val="1213846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FA585F4-7149-4848-8EA6-CA62A66321C7}"/>
              </a:ext>
            </a:extLst>
          </p:cNvPr>
          <p:cNvSpPr>
            <a:spLocks noGrp="1"/>
          </p:cNvSpPr>
          <p:nvPr>
            <p:ph type="ftr" sz="quarter" idx="11"/>
          </p:nvPr>
        </p:nvSpPr>
        <p:spPr/>
        <p:txBody>
          <a:bodyPr/>
          <a:lstStyle/>
          <a:p>
            <a:r>
              <a:rPr lang="en-GB"/>
              <a:t>Playback Learning Academy</a:t>
            </a:r>
            <a:endParaRPr lang="en-GB" dirty="0"/>
          </a:p>
        </p:txBody>
      </p:sp>
      <p:sp>
        <p:nvSpPr>
          <p:cNvPr id="6" name="Rectangle 5">
            <a:extLst>
              <a:ext uri="{FF2B5EF4-FFF2-40B4-BE49-F238E27FC236}">
                <a16:creationId xmlns:a16="http://schemas.microsoft.com/office/drawing/2014/main" id="{6C4EE8DC-0A22-4FB4-950C-B1BFB765B7C9}"/>
              </a:ext>
            </a:extLst>
          </p:cNvPr>
          <p:cNvSpPr/>
          <p:nvPr/>
        </p:nvSpPr>
        <p:spPr>
          <a:xfrm>
            <a:off x="935344" y="1066228"/>
            <a:ext cx="10321310" cy="4770537"/>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The Children and Young People’s Act 2014 places GIRFEC on a statutory footing. </a:t>
            </a:r>
          </a:p>
          <a:p>
            <a:endParaRPr lang="en-GB" sz="2800" dirty="0">
              <a:latin typeface="Arial Narrow" panose="020B0606020202030204" pitchFamily="34" charset="0"/>
            </a:endParaRPr>
          </a:p>
          <a:p>
            <a:r>
              <a:rPr lang="en-GB" sz="2800" dirty="0">
                <a:latin typeface="Arial Narrow" panose="020B0606020202030204" pitchFamily="34" charset="0"/>
              </a:rPr>
              <a:t>This legislation is based on </a:t>
            </a:r>
            <a:r>
              <a:rPr lang="en-GB" sz="2800" b="1" dirty="0">
                <a:latin typeface="Arial Narrow" panose="020B0606020202030204" pitchFamily="34" charset="0"/>
              </a:rPr>
              <a:t>planning for every child </a:t>
            </a:r>
            <a:r>
              <a:rPr lang="en-GB" sz="2800" dirty="0">
                <a:latin typeface="Arial Narrow" panose="020B0606020202030204" pitchFamily="34" charset="0"/>
              </a:rPr>
              <a:t>and </a:t>
            </a:r>
            <a:r>
              <a:rPr lang="en-GB" sz="2800" b="1" dirty="0">
                <a:latin typeface="Arial Narrow" panose="020B0606020202030204" pitchFamily="34" charset="0"/>
              </a:rPr>
              <a:t>a child’s plan </a:t>
            </a:r>
            <a:r>
              <a:rPr lang="en-GB" sz="2800" dirty="0">
                <a:latin typeface="Arial Narrow" panose="020B0606020202030204" pitchFamily="34" charset="0"/>
              </a:rPr>
              <a:t>for those who require more concerted processes of support across agencies like education, health and social care. </a:t>
            </a:r>
          </a:p>
          <a:p>
            <a:pPr marL="342900" indent="-342900">
              <a:buFont typeface="Arial" panose="020B0604020202020204" pitchFamily="34" charset="0"/>
              <a:buChar char="•"/>
            </a:pPr>
            <a:endParaRPr lang="en-GB" sz="2800" dirty="0">
              <a:latin typeface="Arial Narrow" panose="020B0606020202030204" pitchFamily="34" charset="0"/>
            </a:endParaRPr>
          </a:p>
          <a:p>
            <a:r>
              <a:rPr lang="en-GB" sz="2800" dirty="0">
                <a:latin typeface="Arial Narrow" panose="020B0606020202030204" pitchFamily="34" charset="0"/>
              </a:rPr>
              <a:t>It supports children and their parents/carers </a:t>
            </a:r>
            <a:r>
              <a:rPr lang="en-GB" sz="2800" b="1" dirty="0">
                <a:latin typeface="Arial Narrow" panose="020B0606020202030204" pitchFamily="34" charset="0"/>
              </a:rPr>
              <a:t>to work in partnership </a:t>
            </a:r>
            <a:r>
              <a:rPr lang="en-GB" sz="2800" dirty="0">
                <a:latin typeface="Arial Narrow" panose="020B0606020202030204" pitchFamily="34" charset="0"/>
              </a:rPr>
              <a:t>with the services that can help them.</a:t>
            </a:r>
          </a:p>
          <a:p>
            <a:endParaRPr lang="en-GB" sz="2800" dirty="0">
              <a:latin typeface="Arial Narrow" panose="020B0606020202030204" pitchFamily="34" charset="0"/>
            </a:endParaRPr>
          </a:p>
          <a:p>
            <a:endParaRPr lang="en-GB" sz="2400" dirty="0">
              <a:latin typeface="Arial Narrow" panose="020B0606020202030204" pitchFamily="34" charset="0"/>
            </a:endParaRPr>
          </a:p>
        </p:txBody>
      </p:sp>
      <p:sp>
        <p:nvSpPr>
          <p:cNvPr id="3" name="TextBox 2">
            <a:extLst>
              <a:ext uri="{FF2B5EF4-FFF2-40B4-BE49-F238E27FC236}">
                <a16:creationId xmlns:a16="http://schemas.microsoft.com/office/drawing/2014/main" id="{2757A4FA-BA2B-4231-A94C-36183518B8E6}"/>
              </a:ext>
            </a:extLst>
          </p:cNvPr>
          <p:cNvSpPr txBox="1"/>
          <p:nvPr/>
        </p:nvSpPr>
        <p:spPr>
          <a:xfrm>
            <a:off x="3449666" y="136525"/>
            <a:ext cx="5292667" cy="584775"/>
          </a:xfrm>
          <a:prstGeom prst="rect">
            <a:avLst/>
          </a:prstGeom>
          <a:noFill/>
        </p:spPr>
        <p:txBody>
          <a:bodyPr wrap="none" rtlCol="0">
            <a:spAutoFit/>
          </a:bodyPr>
          <a:lstStyle/>
          <a:p>
            <a:r>
              <a:rPr lang="en-GB" sz="3200" b="1" dirty="0"/>
              <a:t>Getting it right for every child </a:t>
            </a:r>
          </a:p>
        </p:txBody>
      </p:sp>
    </p:spTree>
    <p:extLst>
      <p:ext uri="{BB962C8B-B14F-4D97-AF65-F5344CB8AC3E}">
        <p14:creationId xmlns:p14="http://schemas.microsoft.com/office/powerpoint/2010/main" val="1064290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FA585F4-7149-4848-8EA6-CA62A66321C7}"/>
              </a:ext>
            </a:extLst>
          </p:cNvPr>
          <p:cNvSpPr>
            <a:spLocks noGrp="1"/>
          </p:cNvSpPr>
          <p:nvPr>
            <p:ph type="ftr" sz="quarter" idx="11"/>
          </p:nvPr>
        </p:nvSpPr>
        <p:spPr/>
        <p:txBody>
          <a:bodyPr/>
          <a:lstStyle/>
          <a:p>
            <a:r>
              <a:rPr lang="en-GB"/>
              <a:t>Playback Learning Academy</a:t>
            </a:r>
            <a:endParaRPr lang="en-GB" dirty="0"/>
          </a:p>
        </p:txBody>
      </p:sp>
      <p:sp>
        <p:nvSpPr>
          <p:cNvPr id="6" name="Rectangle 5">
            <a:extLst>
              <a:ext uri="{FF2B5EF4-FFF2-40B4-BE49-F238E27FC236}">
                <a16:creationId xmlns:a16="http://schemas.microsoft.com/office/drawing/2014/main" id="{6C4EE8DC-0A22-4FB4-950C-B1BFB765B7C9}"/>
              </a:ext>
            </a:extLst>
          </p:cNvPr>
          <p:cNvSpPr/>
          <p:nvPr/>
        </p:nvSpPr>
        <p:spPr>
          <a:xfrm>
            <a:off x="943341" y="1153556"/>
            <a:ext cx="10305316" cy="4770537"/>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Taking care of our children’s wellbeing and making sure they are alright – even before they are born – helps us ensure the most positive outcomes for them later in life. </a:t>
            </a:r>
          </a:p>
          <a:p>
            <a:endParaRPr lang="en-GB" sz="2800" dirty="0">
              <a:latin typeface="Arial Narrow" panose="020B0606020202030204" pitchFamily="34" charset="0"/>
            </a:endParaRPr>
          </a:p>
          <a:p>
            <a:r>
              <a:rPr lang="en-GB" sz="2800" dirty="0">
                <a:latin typeface="Arial Narrow" panose="020B0606020202030204" pitchFamily="34" charset="0"/>
              </a:rPr>
              <a:t>It gives them the potential to grow up ready to succeed and play their part in society. </a:t>
            </a:r>
          </a:p>
          <a:p>
            <a:endParaRPr lang="en-GB" sz="2800" dirty="0">
              <a:latin typeface="Arial Narrow" panose="020B0606020202030204" pitchFamily="34" charset="0"/>
            </a:endParaRPr>
          </a:p>
          <a:p>
            <a:r>
              <a:rPr lang="en-GB" sz="2800" dirty="0">
                <a:latin typeface="Arial Narrow" panose="020B0606020202030204" pitchFamily="34" charset="0"/>
              </a:rPr>
              <a:t>The benefits of taking good care of them are significant – both for the individual and for our society.</a:t>
            </a:r>
          </a:p>
          <a:p>
            <a:endParaRPr lang="en-GB" sz="2800" dirty="0">
              <a:latin typeface="Arial Narrow" panose="020B0606020202030204" pitchFamily="34" charset="0"/>
            </a:endParaRPr>
          </a:p>
          <a:p>
            <a:endParaRPr lang="en-GB" sz="2400" dirty="0">
              <a:latin typeface="Arial Narrow" panose="020B0606020202030204" pitchFamily="34" charset="0"/>
            </a:endParaRPr>
          </a:p>
        </p:txBody>
      </p:sp>
      <p:sp>
        <p:nvSpPr>
          <p:cNvPr id="3" name="TextBox 2">
            <a:extLst>
              <a:ext uri="{FF2B5EF4-FFF2-40B4-BE49-F238E27FC236}">
                <a16:creationId xmlns:a16="http://schemas.microsoft.com/office/drawing/2014/main" id="{ABBB03A0-37C2-4707-8E41-F14F2AD829A1}"/>
              </a:ext>
            </a:extLst>
          </p:cNvPr>
          <p:cNvSpPr txBox="1"/>
          <p:nvPr/>
        </p:nvSpPr>
        <p:spPr>
          <a:xfrm>
            <a:off x="4002029" y="136525"/>
            <a:ext cx="4075731" cy="584775"/>
          </a:xfrm>
          <a:prstGeom prst="rect">
            <a:avLst/>
          </a:prstGeom>
          <a:noFill/>
        </p:spPr>
        <p:txBody>
          <a:bodyPr wrap="none" rtlCol="0">
            <a:spAutoFit/>
          </a:bodyPr>
          <a:lstStyle/>
          <a:p>
            <a:r>
              <a:rPr lang="en-GB" sz="3200" b="1" dirty="0">
                <a:latin typeface="Arial Narrow" panose="020B0606020202030204" pitchFamily="34" charset="0"/>
              </a:rPr>
              <a:t>Our children’s wellbeing</a:t>
            </a:r>
            <a:endParaRPr lang="en-GB" sz="3200" b="1" dirty="0"/>
          </a:p>
        </p:txBody>
      </p:sp>
    </p:spTree>
    <p:extLst>
      <p:ext uri="{BB962C8B-B14F-4D97-AF65-F5344CB8AC3E}">
        <p14:creationId xmlns:p14="http://schemas.microsoft.com/office/powerpoint/2010/main" val="1996880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ED04274-EBA2-47C7-99BF-08754B4C357C}"/>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631B85AA-AE10-4A89-AC88-D6075E275D58}"/>
              </a:ext>
            </a:extLst>
          </p:cNvPr>
          <p:cNvSpPr/>
          <p:nvPr/>
        </p:nvSpPr>
        <p:spPr>
          <a:xfrm>
            <a:off x="514724" y="88344"/>
            <a:ext cx="11162547" cy="584775"/>
          </a:xfrm>
          <a:prstGeom prst="rect">
            <a:avLst/>
          </a:prstGeom>
        </p:spPr>
        <p:txBody>
          <a:bodyPr wrap="square">
            <a:spAutoFit/>
          </a:bodyPr>
          <a:lstStyle/>
          <a:p>
            <a:pPr algn="ctr"/>
            <a:r>
              <a:rPr lang="en-GB" sz="3200" b="1" dirty="0">
                <a:latin typeface="Arial Narrow" panose="020B0606020202030204" pitchFamily="34" charset="0"/>
                <a:ea typeface="Calibri" panose="020F0502020204030204" pitchFamily="34" charset="0"/>
                <a:cs typeface="Arial" panose="020B0604020202020204" pitchFamily="34" charset="0"/>
              </a:rPr>
              <a:t>GIRFEC wellbeing Indicators Handout </a:t>
            </a:r>
            <a:endParaRPr lang="en-GB" sz="3200" b="1" dirty="0"/>
          </a:p>
        </p:txBody>
      </p:sp>
      <p:sp>
        <p:nvSpPr>
          <p:cNvPr id="5" name="Rectangle 4">
            <a:extLst>
              <a:ext uri="{FF2B5EF4-FFF2-40B4-BE49-F238E27FC236}">
                <a16:creationId xmlns:a16="http://schemas.microsoft.com/office/drawing/2014/main" id="{A42CCF07-676A-4466-B3BE-EB80A14A7C4A}"/>
              </a:ext>
            </a:extLst>
          </p:cNvPr>
          <p:cNvSpPr/>
          <p:nvPr/>
        </p:nvSpPr>
        <p:spPr>
          <a:xfrm>
            <a:off x="1090696" y="1213573"/>
            <a:ext cx="10010601" cy="4031873"/>
          </a:xfrm>
          <a:prstGeom prst="rect">
            <a:avLst/>
          </a:prstGeom>
          <a:solidFill>
            <a:schemeClr val="accent6">
              <a:lumMod val="20000"/>
              <a:lumOff val="80000"/>
            </a:schemeClr>
          </a:solidFill>
        </p:spPr>
        <p:txBody>
          <a:bodyPr wrap="square">
            <a:spAutoFit/>
          </a:bodyPr>
          <a:lstStyle/>
          <a:p>
            <a:pPr>
              <a:spcBef>
                <a:spcPts val="1200"/>
              </a:spcBef>
            </a:pPr>
            <a:r>
              <a:rPr lang="en-GB" sz="2800" dirty="0">
                <a:latin typeface="Arial Narrow" panose="020B0606020202030204" pitchFamily="34" charset="0"/>
                <a:ea typeface="Calibri" panose="020F0502020204030204" pitchFamily="34" charset="0"/>
                <a:cs typeface="Arial" panose="020B0604020202020204" pitchFamily="34" charset="0"/>
              </a:rPr>
              <a:t>Safe						Healthy</a:t>
            </a:r>
          </a:p>
          <a:p>
            <a:pPr>
              <a:spcBef>
                <a:spcPts val="1200"/>
              </a:spcBef>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spcBef>
                <a:spcPts val="1200"/>
              </a:spcBef>
            </a:pPr>
            <a:r>
              <a:rPr lang="en-GB" sz="2800" dirty="0">
                <a:latin typeface="Arial Narrow" panose="020B0606020202030204" pitchFamily="34" charset="0"/>
                <a:ea typeface="Calibri" panose="020F0502020204030204" pitchFamily="34" charset="0"/>
                <a:cs typeface="Arial" panose="020B0604020202020204" pitchFamily="34" charset="0"/>
              </a:rPr>
              <a:t>Active						Respected</a:t>
            </a:r>
          </a:p>
          <a:p>
            <a:pPr>
              <a:spcBef>
                <a:spcPts val="1200"/>
              </a:spcBef>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spcBef>
                <a:spcPts val="1200"/>
              </a:spcBef>
            </a:pPr>
            <a:r>
              <a:rPr lang="en-GB" sz="2800" dirty="0">
                <a:latin typeface="Arial Narrow" panose="020B0606020202030204" pitchFamily="34" charset="0"/>
                <a:ea typeface="Calibri" panose="020F0502020204030204" pitchFamily="34" charset="0"/>
                <a:cs typeface="Arial" panose="020B0604020202020204" pitchFamily="34" charset="0"/>
              </a:rPr>
              <a:t>Responsible					Achieving</a:t>
            </a:r>
          </a:p>
          <a:p>
            <a:pPr>
              <a:spcBef>
                <a:spcPts val="1200"/>
              </a:spcBef>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spcBef>
                <a:spcPts val="1200"/>
              </a:spcBef>
            </a:pPr>
            <a:r>
              <a:rPr lang="en-GB" sz="2800" dirty="0">
                <a:latin typeface="Arial Narrow" panose="020B0606020202030204" pitchFamily="34" charset="0"/>
                <a:ea typeface="Calibri" panose="020F0502020204030204" pitchFamily="34" charset="0"/>
                <a:cs typeface="Arial" panose="020B0604020202020204" pitchFamily="34" charset="0"/>
              </a:rPr>
              <a:t>Nurtured					Included</a:t>
            </a:r>
          </a:p>
        </p:txBody>
      </p:sp>
    </p:spTree>
    <p:extLst>
      <p:ext uri="{BB962C8B-B14F-4D97-AF65-F5344CB8AC3E}">
        <p14:creationId xmlns:p14="http://schemas.microsoft.com/office/powerpoint/2010/main" val="1295655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7393917-5FCC-4EE1-8C78-2E8F77B1F472}"/>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00786F8F-8676-4DB0-B249-533842165884}"/>
              </a:ext>
            </a:extLst>
          </p:cNvPr>
          <p:cNvSpPr/>
          <p:nvPr/>
        </p:nvSpPr>
        <p:spPr>
          <a:xfrm>
            <a:off x="1023137" y="1203284"/>
            <a:ext cx="10145726" cy="4154984"/>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Every child or young person should be safe, healthy, achieving, nurtured, active, respected, responsible and included.</a:t>
            </a:r>
          </a:p>
          <a:p>
            <a:endParaRPr lang="en-GB" sz="2800" dirty="0">
              <a:latin typeface="Arial Narrow" panose="020B0606020202030204" pitchFamily="34" charset="0"/>
            </a:endParaRPr>
          </a:p>
          <a:p>
            <a:r>
              <a:rPr lang="en-GB" sz="2800" dirty="0">
                <a:latin typeface="Arial Narrow" panose="020B0606020202030204" pitchFamily="34" charset="0"/>
              </a:rPr>
              <a:t>These eight wellbeing indicators help make sure everyone - children, parents, and the people who work with them, such as teachers and health visitors - has a common understanding of wellbeing.</a:t>
            </a:r>
          </a:p>
          <a:p>
            <a:endParaRPr lang="en-GB" sz="2800" dirty="0">
              <a:latin typeface="Arial Narrow" panose="020B0606020202030204" pitchFamily="34" charset="0"/>
            </a:endParaRPr>
          </a:p>
          <a:p>
            <a:endParaRPr lang="en-GB" sz="2800" dirty="0">
              <a:latin typeface="Arial Narrow" panose="020B0606020202030204" pitchFamily="34" charset="0"/>
            </a:endParaRPr>
          </a:p>
          <a:p>
            <a:endParaRPr lang="en-GB" sz="1200" dirty="0">
              <a:latin typeface="Arial Narrow" panose="020B0606020202030204" pitchFamily="34" charset="0"/>
            </a:endParaRPr>
          </a:p>
          <a:p>
            <a:endParaRPr lang="en-GB" sz="2800" dirty="0">
              <a:latin typeface="Arial Narrow" panose="020B0606020202030204" pitchFamily="34" charset="0"/>
            </a:endParaRPr>
          </a:p>
        </p:txBody>
      </p:sp>
      <p:sp>
        <p:nvSpPr>
          <p:cNvPr id="3" name="TextBox 2">
            <a:extLst>
              <a:ext uri="{FF2B5EF4-FFF2-40B4-BE49-F238E27FC236}">
                <a16:creationId xmlns:a16="http://schemas.microsoft.com/office/drawing/2014/main" id="{650B2839-0F17-4207-A903-7A516F3F73EB}"/>
              </a:ext>
            </a:extLst>
          </p:cNvPr>
          <p:cNvSpPr txBox="1"/>
          <p:nvPr/>
        </p:nvSpPr>
        <p:spPr>
          <a:xfrm>
            <a:off x="1023137" y="136525"/>
            <a:ext cx="10145726" cy="861774"/>
          </a:xfrm>
          <a:prstGeom prst="rect">
            <a:avLst/>
          </a:prstGeom>
          <a:noFill/>
        </p:spPr>
        <p:txBody>
          <a:bodyPr wrap="square" rtlCol="0">
            <a:spAutoFit/>
          </a:bodyPr>
          <a:lstStyle/>
          <a:p>
            <a:r>
              <a:rPr lang="en-GB" sz="3200" b="1" dirty="0">
                <a:latin typeface="Arial Narrow" panose="020B0606020202030204" pitchFamily="34" charset="0"/>
              </a:rPr>
              <a:t>Discussion on  the key facts about the 8 wellbeing indicators:</a:t>
            </a:r>
          </a:p>
          <a:p>
            <a:endParaRPr lang="en-GB" dirty="0"/>
          </a:p>
        </p:txBody>
      </p:sp>
    </p:spTree>
    <p:extLst>
      <p:ext uri="{BB962C8B-B14F-4D97-AF65-F5344CB8AC3E}">
        <p14:creationId xmlns:p14="http://schemas.microsoft.com/office/powerpoint/2010/main" val="740676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7393917-5FCC-4EE1-8C78-2E8F77B1F472}"/>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00786F8F-8676-4DB0-B249-533842165884}"/>
              </a:ext>
            </a:extLst>
          </p:cNvPr>
          <p:cNvSpPr/>
          <p:nvPr/>
        </p:nvSpPr>
        <p:spPr>
          <a:xfrm>
            <a:off x="939156" y="1137182"/>
            <a:ext cx="10313685" cy="4401205"/>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The wellbeing indicators connect and overlap.</a:t>
            </a:r>
          </a:p>
          <a:p>
            <a:endParaRPr lang="en-GB" sz="2800" dirty="0">
              <a:latin typeface="Arial Narrow" panose="020B0606020202030204" pitchFamily="34" charset="0"/>
            </a:endParaRPr>
          </a:p>
          <a:p>
            <a:r>
              <a:rPr lang="en-GB" sz="2800" dirty="0">
                <a:latin typeface="Arial Narrow" panose="020B0606020202030204" pitchFamily="34" charset="0"/>
              </a:rPr>
              <a:t>e.g. a health difficulty may have an effect on a child or young person achieving their goals or being active. </a:t>
            </a:r>
          </a:p>
          <a:p>
            <a:endParaRPr lang="en-GB" sz="2800" dirty="0">
              <a:latin typeface="Arial Narrow" panose="020B0606020202030204" pitchFamily="34" charset="0"/>
            </a:endParaRPr>
          </a:p>
          <a:p>
            <a:r>
              <a:rPr lang="en-GB" sz="2800" dirty="0">
                <a:latin typeface="Arial Narrow" panose="020B0606020202030204" pitchFamily="34" charset="0"/>
              </a:rPr>
              <a:t>When considered together the different elements of wellbeing give the whole picture of a child's or young person's life at a particular point in time.</a:t>
            </a:r>
          </a:p>
          <a:p>
            <a:endParaRPr lang="en-GB" sz="2800" dirty="0">
              <a:latin typeface="Arial Narrow" panose="020B0606020202030204" pitchFamily="34" charset="0"/>
            </a:endParaRPr>
          </a:p>
          <a:p>
            <a:endParaRPr lang="en-GB" sz="2800" dirty="0">
              <a:latin typeface="Arial Narrow" panose="020B0606020202030204" pitchFamily="34" charset="0"/>
            </a:endParaRPr>
          </a:p>
          <a:p>
            <a:endParaRPr lang="en-GB" sz="2800" dirty="0">
              <a:latin typeface="Arial Narrow" panose="020B0606020202030204" pitchFamily="34" charset="0"/>
            </a:endParaRPr>
          </a:p>
        </p:txBody>
      </p:sp>
      <p:sp>
        <p:nvSpPr>
          <p:cNvPr id="3" name="TextBox 2">
            <a:extLst>
              <a:ext uri="{FF2B5EF4-FFF2-40B4-BE49-F238E27FC236}">
                <a16:creationId xmlns:a16="http://schemas.microsoft.com/office/drawing/2014/main" id="{DF989FD6-1E0B-4D38-BAC5-699E0DD8AF6F}"/>
              </a:ext>
            </a:extLst>
          </p:cNvPr>
          <p:cNvSpPr txBox="1"/>
          <p:nvPr/>
        </p:nvSpPr>
        <p:spPr>
          <a:xfrm>
            <a:off x="5151668" y="136525"/>
            <a:ext cx="1888659" cy="861774"/>
          </a:xfrm>
          <a:prstGeom prst="rect">
            <a:avLst/>
          </a:prstGeom>
          <a:noFill/>
        </p:spPr>
        <p:txBody>
          <a:bodyPr wrap="none" rtlCol="0">
            <a:spAutoFit/>
          </a:bodyPr>
          <a:lstStyle/>
          <a:p>
            <a:r>
              <a:rPr lang="en-GB" sz="3200" b="1" dirty="0">
                <a:latin typeface="Arial Narrow" panose="020B0606020202030204" pitchFamily="34" charset="0"/>
              </a:rPr>
              <a:t>Key facts: </a:t>
            </a:r>
          </a:p>
          <a:p>
            <a:endParaRPr lang="en-GB" dirty="0"/>
          </a:p>
        </p:txBody>
      </p:sp>
    </p:spTree>
    <p:extLst>
      <p:ext uri="{BB962C8B-B14F-4D97-AF65-F5344CB8AC3E}">
        <p14:creationId xmlns:p14="http://schemas.microsoft.com/office/powerpoint/2010/main" val="1235289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69BE89B-14CD-4751-A771-3A2A73AB015E}"/>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4534DDC3-76AA-4389-A647-D6C22FEA4BDD}"/>
              </a:ext>
            </a:extLst>
          </p:cNvPr>
          <p:cNvSpPr/>
          <p:nvPr/>
        </p:nvSpPr>
        <p:spPr>
          <a:xfrm>
            <a:off x="957180" y="1390836"/>
            <a:ext cx="10277637" cy="4154984"/>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A child's or young person's wellbeing is influenced by everything around them.</a:t>
            </a:r>
          </a:p>
          <a:p>
            <a:pPr marL="457200" indent="-457200">
              <a:buFont typeface="Arial" panose="020B0604020202020204" pitchFamily="34" charset="0"/>
              <a:buChar char="•"/>
            </a:pPr>
            <a:endParaRPr lang="en-GB" sz="2800" dirty="0">
              <a:latin typeface="Arial Narrow" panose="020B0606020202030204" pitchFamily="34" charset="0"/>
            </a:endParaRPr>
          </a:p>
          <a:p>
            <a:r>
              <a:rPr lang="en-GB" sz="2800" dirty="0">
                <a:latin typeface="Arial Narrow" panose="020B0606020202030204" pitchFamily="34" charset="0"/>
              </a:rPr>
              <a:t>This includes their individual circumstances, the support they get from their family and community, and the services that support them.</a:t>
            </a:r>
          </a:p>
          <a:p>
            <a:endParaRPr lang="en-GB" sz="2800" dirty="0">
              <a:latin typeface="Arial Narrow" panose="020B0606020202030204" pitchFamily="34" charset="0"/>
            </a:endParaRPr>
          </a:p>
          <a:p>
            <a:r>
              <a:rPr lang="en-GB" sz="2800" dirty="0">
                <a:latin typeface="Arial Narrow" panose="020B0606020202030204" pitchFamily="34" charset="0"/>
              </a:rPr>
              <a:t>Factors such as adequate sleep, play and a healthy, balanced diet have a positive impact on all aspects of a child's or young person's wellbeing. </a:t>
            </a:r>
          </a:p>
          <a:p>
            <a:endParaRPr lang="en-GB" sz="2800" dirty="0">
              <a:latin typeface="Arial Narrow" panose="020B0606020202030204" pitchFamily="34" charset="0"/>
            </a:endParaRPr>
          </a:p>
          <a:p>
            <a:r>
              <a:rPr lang="en-GB" sz="2800" dirty="0">
                <a:latin typeface="Arial Narrow" panose="020B0606020202030204" pitchFamily="34" charset="0"/>
              </a:rPr>
              <a:t> </a:t>
            </a:r>
            <a:endParaRPr lang="en-GB" sz="3200" dirty="0">
              <a:latin typeface="Arial Narrow" panose="020B0606020202030204" pitchFamily="34" charset="0"/>
            </a:endParaRPr>
          </a:p>
          <a:p>
            <a:endParaRPr lang="en-GB" sz="1200" dirty="0">
              <a:latin typeface="Arial Narrow" panose="020B0606020202030204" pitchFamily="34" charset="0"/>
            </a:endParaRPr>
          </a:p>
        </p:txBody>
      </p:sp>
      <p:sp>
        <p:nvSpPr>
          <p:cNvPr id="4" name="TextBox 3">
            <a:extLst>
              <a:ext uri="{FF2B5EF4-FFF2-40B4-BE49-F238E27FC236}">
                <a16:creationId xmlns:a16="http://schemas.microsoft.com/office/drawing/2014/main" id="{3D272F4F-B1B5-4286-AFD0-76CF9CA9EB4B}"/>
              </a:ext>
            </a:extLst>
          </p:cNvPr>
          <p:cNvSpPr txBox="1"/>
          <p:nvPr/>
        </p:nvSpPr>
        <p:spPr>
          <a:xfrm>
            <a:off x="5198157" y="529062"/>
            <a:ext cx="1795684" cy="861774"/>
          </a:xfrm>
          <a:prstGeom prst="rect">
            <a:avLst/>
          </a:prstGeom>
          <a:noFill/>
        </p:spPr>
        <p:txBody>
          <a:bodyPr wrap="none" rtlCol="0">
            <a:spAutoFit/>
          </a:bodyPr>
          <a:lstStyle/>
          <a:p>
            <a:r>
              <a:rPr lang="en-GB" sz="3200" b="1" dirty="0">
                <a:latin typeface="Arial Narrow" panose="020B0606020202030204" pitchFamily="34" charset="0"/>
              </a:rPr>
              <a:t>Key facts:</a:t>
            </a:r>
          </a:p>
          <a:p>
            <a:endParaRPr lang="en-GB" dirty="0"/>
          </a:p>
        </p:txBody>
      </p:sp>
    </p:spTree>
    <p:extLst>
      <p:ext uri="{BB962C8B-B14F-4D97-AF65-F5344CB8AC3E}">
        <p14:creationId xmlns:p14="http://schemas.microsoft.com/office/powerpoint/2010/main" val="2978420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69BE89B-14CD-4751-A771-3A2A73AB015E}"/>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4534DDC3-76AA-4389-A647-D6C22FEA4BDD}"/>
              </a:ext>
            </a:extLst>
          </p:cNvPr>
          <p:cNvSpPr/>
          <p:nvPr/>
        </p:nvSpPr>
        <p:spPr>
          <a:xfrm>
            <a:off x="832592" y="1236797"/>
            <a:ext cx="10526816" cy="4031873"/>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The effects of poverty and isolation can have a negative effect on their wellbeing.</a:t>
            </a:r>
          </a:p>
          <a:p>
            <a:endParaRPr lang="en-GB" sz="2800" dirty="0">
              <a:latin typeface="Arial Narrow" panose="020B0606020202030204" pitchFamily="34" charset="0"/>
            </a:endParaRPr>
          </a:p>
          <a:p>
            <a:r>
              <a:rPr lang="en-GB" sz="2800" dirty="0">
                <a:latin typeface="Arial Narrow" panose="020B0606020202030204" pitchFamily="34" charset="0"/>
              </a:rPr>
              <a:t>It is up to all of us – e.g. parents, early learning providers, health visitors, teachers, GPs, police - to work together to promote, support and safeguard the wellbeing of all of our children and young people.</a:t>
            </a:r>
          </a:p>
          <a:p>
            <a:endParaRPr lang="en-GB" sz="2800" dirty="0">
              <a:latin typeface="Arial Narrow" panose="020B0606020202030204" pitchFamily="34" charset="0"/>
            </a:endParaRPr>
          </a:p>
          <a:p>
            <a:endParaRPr lang="en-GB" sz="2800" dirty="0">
              <a:latin typeface="Arial Narrow" panose="020B0606020202030204" pitchFamily="34" charset="0"/>
            </a:endParaRPr>
          </a:p>
          <a:p>
            <a:endParaRPr lang="en-GB" sz="3200" dirty="0">
              <a:latin typeface="Arial Narrow" panose="020B0606020202030204" pitchFamily="34" charset="0"/>
            </a:endParaRPr>
          </a:p>
        </p:txBody>
      </p:sp>
      <p:sp>
        <p:nvSpPr>
          <p:cNvPr id="4" name="TextBox 3">
            <a:extLst>
              <a:ext uri="{FF2B5EF4-FFF2-40B4-BE49-F238E27FC236}">
                <a16:creationId xmlns:a16="http://schemas.microsoft.com/office/drawing/2014/main" id="{FFB398EA-D909-48C2-9C6A-6B08A34A6825}"/>
              </a:ext>
            </a:extLst>
          </p:cNvPr>
          <p:cNvSpPr txBox="1"/>
          <p:nvPr/>
        </p:nvSpPr>
        <p:spPr>
          <a:xfrm>
            <a:off x="5198158" y="136525"/>
            <a:ext cx="1795684" cy="861774"/>
          </a:xfrm>
          <a:prstGeom prst="rect">
            <a:avLst/>
          </a:prstGeom>
          <a:noFill/>
        </p:spPr>
        <p:txBody>
          <a:bodyPr wrap="none" rtlCol="0">
            <a:spAutoFit/>
          </a:bodyPr>
          <a:lstStyle/>
          <a:p>
            <a:r>
              <a:rPr lang="en-GB" sz="3200" b="1" dirty="0">
                <a:latin typeface="Arial Narrow" panose="020B0606020202030204" pitchFamily="34" charset="0"/>
              </a:rPr>
              <a:t>Key facts:</a:t>
            </a:r>
          </a:p>
          <a:p>
            <a:endParaRPr lang="en-GB" dirty="0"/>
          </a:p>
        </p:txBody>
      </p:sp>
    </p:spTree>
    <p:extLst>
      <p:ext uri="{BB962C8B-B14F-4D97-AF65-F5344CB8AC3E}">
        <p14:creationId xmlns:p14="http://schemas.microsoft.com/office/powerpoint/2010/main" val="480754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69BE89B-14CD-4751-A771-3A2A73AB015E}"/>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4534DDC3-76AA-4389-A647-D6C22FEA4BDD}"/>
              </a:ext>
            </a:extLst>
          </p:cNvPr>
          <p:cNvSpPr/>
          <p:nvPr/>
        </p:nvSpPr>
        <p:spPr>
          <a:xfrm>
            <a:off x="1017742" y="1111753"/>
            <a:ext cx="10156516" cy="4031873"/>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Children and young people have different experiences and needs at different times in their lives. </a:t>
            </a:r>
          </a:p>
          <a:p>
            <a:pPr marL="457200" indent="-457200">
              <a:buFont typeface="Arial" panose="020B0604020202020204" pitchFamily="34" charset="0"/>
              <a:buChar char="•"/>
            </a:pPr>
            <a:endParaRPr lang="en-GB" sz="2800" dirty="0">
              <a:latin typeface="Arial Narrow" panose="020B0606020202030204" pitchFamily="34" charset="0"/>
            </a:endParaRPr>
          </a:p>
          <a:p>
            <a:r>
              <a:rPr lang="en-GB" sz="2800" dirty="0">
                <a:latin typeface="Arial Narrow" panose="020B0606020202030204" pitchFamily="34" charset="0"/>
              </a:rPr>
              <a:t>Understanding how this affects their wellbeing and providing the right support when they need it, helps them grow and develop and reach their full potential.</a:t>
            </a:r>
          </a:p>
          <a:p>
            <a:endParaRPr lang="en-GB" sz="2800" dirty="0">
              <a:latin typeface="Arial Narrow" panose="020B0606020202030204" pitchFamily="34" charset="0"/>
            </a:endParaRPr>
          </a:p>
          <a:p>
            <a:endParaRPr lang="en-GB" sz="2800" dirty="0">
              <a:latin typeface="Arial Narrow" panose="020B0606020202030204" pitchFamily="34" charset="0"/>
            </a:endParaRPr>
          </a:p>
          <a:p>
            <a:endParaRPr lang="en-GB" sz="3200" dirty="0">
              <a:latin typeface="Arial Narrow" panose="020B0606020202030204" pitchFamily="34" charset="0"/>
            </a:endParaRPr>
          </a:p>
        </p:txBody>
      </p:sp>
      <p:sp>
        <p:nvSpPr>
          <p:cNvPr id="4" name="TextBox 3">
            <a:extLst>
              <a:ext uri="{FF2B5EF4-FFF2-40B4-BE49-F238E27FC236}">
                <a16:creationId xmlns:a16="http://schemas.microsoft.com/office/drawing/2014/main" id="{6CAF2C88-E133-49FF-BD89-9B60F1A9F319}"/>
              </a:ext>
            </a:extLst>
          </p:cNvPr>
          <p:cNvSpPr txBox="1"/>
          <p:nvPr/>
        </p:nvSpPr>
        <p:spPr>
          <a:xfrm>
            <a:off x="5198158" y="136525"/>
            <a:ext cx="1795684" cy="861774"/>
          </a:xfrm>
          <a:prstGeom prst="rect">
            <a:avLst/>
          </a:prstGeom>
          <a:noFill/>
        </p:spPr>
        <p:txBody>
          <a:bodyPr wrap="none" rtlCol="0">
            <a:spAutoFit/>
          </a:bodyPr>
          <a:lstStyle/>
          <a:p>
            <a:r>
              <a:rPr lang="en-GB" sz="3200" b="1" dirty="0">
                <a:latin typeface="Arial Narrow" panose="020B0606020202030204" pitchFamily="34" charset="0"/>
              </a:rPr>
              <a:t>Key facts:</a:t>
            </a:r>
          </a:p>
          <a:p>
            <a:endParaRPr lang="en-GB" dirty="0"/>
          </a:p>
        </p:txBody>
      </p:sp>
    </p:spTree>
    <p:extLst>
      <p:ext uri="{BB962C8B-B14F-4D97-AF65-F5344CB8AC3E}">
        <p14:creationId xmlns:p14="http://schemas.microsoft.com/office/powerpoint/2010/main" val="482707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007D35-E736-43EA-A505-0EAC105DBADA}"/>
              </a:ext>
            </a:extLst>
          </p:cNvPr>
          <p:cNvSpPr>
            <a:spLocks noGrp="1"/>
          </p:cNvSpPr>
          <p:nvPr>
            <p:ph type="ftr" sz="quarter" idx="11"/>
          </p:nvPr>
        </p:nvSpPr>
        <p:spPr/>
        <p:txBody>
          <a:bodyPr/>
          <a:lstStyle/>
          <a:p>
            <a:r>
              <a:rPr lang="en-GB"/>
              <a:t>Playback Learning Academy</a:t>
            </a:r>
            <a:endParaRPr lang="en-GB" dirty="0"/>
          </a:p>
        </p:txBody>
      </p:sp>
      <p:sp>
        <p:nvSpPr>
          <p:cNvPr id="13" name="Rectangle 12">
            <a:extLst>
              <a:ext uri="{FF2B5EF4-FFF2-40B4-BE49-F238E27FC236}">
                <a16:creationId xmlns:a16="http://schemas.microsoft.com/office/drawing/2014/main" id="{C6D69A66-ED14-4B8F-9761-CE21478C3BF5}"/>
              </a:ext>
            </a:extLst>
          </p:cNvPr>
          <p:cNvSpPr/>
          <p:nvPr/>
        </p:nvSpPr>
        <p:spPr>
          <a:xfrm>
            <a:off x="763390" y="705177"/>
            <a:ext cx="10442873" cy="4585871"/>
          </a:xfrm>
          <a:prstGeom prst="rect">
            <a:avLst/>
          </a:prstGeom>
          <a:solidFill>
            <a:schemeClr val="accent6">
              <a:lumMod val="20000"/>
              <a:lumOff val="80000"/>
            </a:schemeClr>
          </a:solidFill>
          <a:ln>
            <a:solidFill>
              <a:srgbClr val="92D050"/>
            </a:solidFill>
          </a:ln>
        </p:spPr>
        <p:txBody>
          <a:bodyPr wrap="square">
            <a:spAutoFit/>
          </a:bodyPr>
          <a:lstStyle/>
          <a:p>
            <a:endParaRPr lang="en-GB" sz="1200" b="1" dirty="0">
              <a:latin typeface="Arial Narrow" panose="020B0606020202030204" pitchFamily="34" charset="0"/>
            </a:endParaRPr>
          </a:p>
          <a:p>
            <a:r>
              <a:rPr lang="en-GB" sz="2800" b="1" dirty="0">
                <a:latin typeface="Arial Narrow" panose="020B0606020202030204" pitchFamily="34" charset="0"/>
              </a:rPr>
              <a:t>Safe</a:t>
            </a:r>
            <a:r>
              <a:rPr lang="en-GB" sz="2800" dirty="0">
                <a:latin typeface="Arial Narrow" panose="020B0606020202030204" pitchFamily="34" charset="0"/>
              </a:rPr>
              <a:t> Protected from abuse, neglect or harm at home, at school and in the community.</a:t>
            </a:r>
          </a:p>
          <a:p>
            <a:endParaRPr lang="en-GB" sz="2800" dirty="0">
              <a:latin typeface="Arial Narrow" panose="020B0606020202030204" pitchFamily="34" charset="0"/>
            </a:endParaRPr>
          </a:p>
          <a:p>
            <a:r>
              <a:rPr lang="en-GB" sz="2800" b="1" dirty="0">
                <a:latin typeface="Arial Narrow" panose="020B0606020202030204" pitchFamily="34" charset="0"/>
              </a:rPr>
              <a:t>Healthy</a:t>
            </a:r>
            <a:r>
              <a:rPr lang="en-GB" sz="2800" dirty="0">
                <a:latin typeface="Arial Narrow" panose="020B0606020202030204" pitchFamily="34" charset="0"/>
              </a:rPr>
              <a:t> Having the highest attainable standards of physical and mental health, access to suitable healthcare, and support in learning to make healthy, safe choices.</a:t>
            </a:r>
          </a:p>
          <a:p>
            <a:endParaRPr lang="en-GB" sz="2800" dirty="0">
              <a:latin typeface="Arial Narrow" panose="020B0606020202030204" pitchFamily="34" charset="0"/>
            </a:endParaRPr>
          </a:p>
          <a:p>
            <a:r>
              <a:rPr lang="en-GB" sz="2800" b="1" dirty="0">
                <a:latin typeface="Arial Narrow" panose="020B0606020202030204" pitchFamily="34" charset="0"/>
              </a:rPr>
              <a:t>Achieving</a:t>
            </a:r>
            <a:r>
              <a:rPr lang="en-GB" sz="2800" dirty="0">
                <a:latin typeface="Arial Narrow" panose="020B0606020202030204" pitchFamily="34" charset="0"/>
              </a:rPr>
              <a:t> Being supported and guided in learning and in the development of skills, confidence and self-esteem, at home, in school and in the community.</a:t>
            </a:r>
          </a:p>
          <a:p>
            <a:endParaRPr lang="en-GB" sz="2800" dirty="0">
              <a:latin typeface="Arial Narrow" panose="020B0606020202030204" pitchFamily="34" charset="0"/>
            </a:endParaRPr>
          </a:p>
        </p:txBody>
      </p:sp>
      <p:sp>
        <p:nvSpPr>
          <p:cNvPr id="3" name="TextBox 2">
            <a:extLst>
              <a:ext uri="{FF2B5EF4-FFF2-40B4-BE49-F238E27FC236}">
                <a16:creationId xmlns:a16="http://schemas.microsoft.com/office/drawing/2014/main" id="{964EE5B8-CA7A-4C12-8C47-9524CF03943F}"/>
              </a:ext>
            </a:extLst>
          </p:cNvPr>
          <p:cNvSpPr txBox="1"/>
          <p:nvPr/>
        </p:nvSpPr>
        <p:spPr>
          <a:xfrm>
            <a:off x="4891417" y="70762"/>
            <a:ext cx="2186817" cy="861774"/>
          </a:xfrm>
          <a:prstGeom prst="rect">
            <a:avLst/>
          </a:prstGeom>
          <a:noFill/>
        </p:spPr>
        <p:txBody>
          <a:bodyPr wrap="none" rtlCol="0">
            <a:spAutoFit/>
          </a:bodyPr>
          <a:lstStyle/>
          <a:p>
            <a:r>
              <a:rPr lang="en-GB" sz="3200" b="1" dirty="0">
                <a:latin typeface="Arial Narrow" panose="020B0606020202030204" pitchFamily="34" charset="0"/>
              </a:rPr>
              <a:t>In summary:</a:t>
            </a:r>
          </a:p>
          <a:p>
            <a:endParaRPr lang="en-GB" dirty="0"/>
          </a:p>
        </p:txBody>
      </p:sp>
    </p:spTree>
    <p:extLst>
      <p:ext uri="{BB962C8B-B14F-4D97-AF65-F5344CB8AC3E}">
        <p14:creationId xmlns:p14="http://schemas.microsoft.com/office/powerpoint/2010/main" val="4122304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007D35-E736-43EA-A505-0EAC105DBADA}"/>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EEAE95CD-519B-47DA-8AA9-FF452F46ADEA}"/>
              </a:ext>
            </a:extLst>
          </p:cNvPr>
          <p:cNvSpPr/>
          <p:nvPr/>
        </p:nvSpPr>
        <p:spPr>
          <a:xfrm>
            <a:off x="776312" y="785594"/>
            <a:ext cx="10517502" cy="4278094"/>
          </a:xfrm>
          <a:prstGeom prst="rect">
            <a:avLst/>
          </a:prstGeom>
          <a:solidFill>
            <a:schemeClr val="accent6">
              <a:lumMod val="20000"/>
              <a:lumOff val="80000"/>
            </a:schemeClr>
          </a:solidFill>
        </p:spPr>
        <p:txBody>
          <a:bodyPr wrap="square">
            <a:spAutoFit/>
          </a:bodyPr>
          <a:lstStyle/>
          <a:p>
            <a:endParaRPr lang="en-GB" sz="1200" b="1" dirty="0">
              <a:latin typeface="Arial Narrow" panose="020B0606020202030204" pitchFamily="34" charset="0"/>
            </a:endParaRPr>
          </a:p>
          <a:p>
            <a:r>
              <a:rPr lang="en-GB" sz="2800" b="1" dirty="0">
                <a:latin typeface="Arial Narrow" panose="020B0606020202030204" pitchFamily="34" charset="0"/>
              </a:rPr>
              <a:t>Nurtured </a:t>
            </a:r>
            <a:r>
              <a:rPr lang="en-GB" sz="2800" dirty="0">
                <a:latin typeface="Arial Narrow" panose="020B0606020202030204" pitchFamily="34" charset="0"/>
              </a:rPr>
              <a:t>Having a nurturing place to live in a family setting, with additional help if needed, or where not possible, in a suitable care setting.</a:t>
            </a:r>
          </a:p>
          <a:p>
            <a:endParaRPr lang="en-GB" sz="2800" b="1" dirty="0">
              <a:latin typeface="Arial Narrow" panose="020B0606020202030204" pitchFamily="34" charset="0"/>
            </a:endParaRPr>
          </a:p>
          <a:p>
            <a:r>
              <a:rPr lang="en-GB" sz="2800" b="1" dirty="0">
                <a:latin typeface="Arial Narrow" panose="020B0606020202030204" pitchFamily="34" charset="0"/>
              </a:rPr>
              <a:t>Active</a:t>
            </a:r>
            <a:r>
              <a:rPr lang="en-GB" sz="2800" dirty="0">
                <a:latin typeface="Arial Narrow" panose="020B0606020202030204" pitchFamily="34" charset="0"/>
              </a:rPr>
              <a:t> Having opportunities to take part in activities such as play, recreation and sport, which contribute to healthy growth and development, at home, in school and in the community.</a:t>
            </a:r>
          </a:p>
          <a:p>
            <a:endParaRPr lang="en-GB" sz="2800" dirty="0">
              <a:latin typeface="Arial Narrow" panose="020B0606020202030204" pitchFamily="34" charset="0"/>
            </a:endParaRPr>
          </a:p>
          <a:p>
            <a:r>
              <a:rPr lang="en-GB" sz="2800" b="1" dirty="0">
                <a:latin typeface="Arial Narrow" panose="020B0606020202030204" pitchFamily="34" charset="0"/>
              </a:rPr>
              <a:t>Respected</a:t>
            </a:r>
            <a:r>
              <a:rPr lang="en-GB" sz="2800" dirty="0">
                <a:latin typeface="Arial Narrow" panose="020B0606020202030204" pitchFamily="34" charset="0"/>
              </a:rPr>
              <a:t> Having the opportunity, along with parents and carers, to be heard and involved in decisions that affect them.</a:t>
            </a:r>
          </a:p>
          <a:p>
            <a:endParaRPr lang="en-GB" sz="800" dirty="0">
              <a:latin typeface="Arial Narrow" panose="020B0606020202030204" pitchFamily="34" charset="0"/>
            </a:endParaRPr>
          </a:p>
        </p:txBody>
      </p:sp>
      <p:sp>
        <p:nvSpPr>
          <p:cNvPr id="3" name="TextBox 2">
            <a:extLst>
              <a:ext uri="{FF2B5EF4-FFF2-40B4-BE49-F238E27FC236}">
                <a16:creationId xmlns:a16="http://schemas.microsoft.com/office/drawing/2014/main" id="{3916A2C4-1785-411C-BF01-EF459681B665}"/>
              </a:ext>
            </a:extLst>
          </p:cNvPr>
          <p:cNvSpPr txBox="1"/>
          <p:nvPr/>
        </p:nvSpPr>
        <p:spPr>
          <a:xfrm>
            <a:off x="5002590" y="136525"/>
            <a:ext cx="2186817" cy="861774"/>
          </a:xfrm>
          <a:prstGeom prst="rect">
            <a:avLst/>
          </a:prstGeom>
          <a:noFill/>
        </p:spPr>
        <p:txBody>
          <a:bodyPr wrap="none" rtlCol="0">
            <a:spAutoFit/>
          </a:bodyPr>
          <a:lstStyle/>
          <a:p>
            <a:r>
              <a:rPr lang="en-GB" sz="3200" b="1" dirty="0">
                <a:latin typeface="Arial Narrow" panose="020B0606020202030204" pitchFamily="34" charset="0"/>
              </a:rPr>
              <a:t>In summary:</a:t>
            </a:r>
          </a:p>
          <a:p>
            <a:endParaRPr lang="en-GB" dirty="0"/>
          </a:p>
        </p:txBody>
      </p:sp>
    </p:spTree>
    <p:extLst>
      <p:ext uri="{BB962C8B-B14F-4D97-AF65-F5344CB8AC3E}">
        <p14:creationId xmlns:p14="http://schemas.microsoft.com/office/powerpoint/2010/main" val="1877675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007D35-E736-43EA-A505-0EAC105DBADA}"/>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EEAE95CD-519B-47DA-8AA9-FF452F46ADEA}"/>
              </a:ext>
            </a:extLst>
          </p:cNvPr>
          <p:cNvSpPr/>
          <p:nvPr/>
        </p:nvSpPr>
        <p:spPr>
          <a:xfrm>
            <a:off x="776312" y="785594"/>
            <a:ext cx="10517502" cy="3847207"/>
          </a:xfrm>
          <a:prstGeom prst="rect">
            <a:avLst/>
          </a:prstGeom>
          <a:solidFill>
            <a:schemeClr val="accent6">
              <a:lumMod val="20000"/>
              <a:lumOff val="80000"/>
            </a:schemeClr>
          </a:solidFill>
        </p:spPr>
        <p:txBody>
          <a:bodyPr wrap="square">
            <a:spAutoFit/>
          </a:bodyPr>
          <a:lstStyle/>
          <a:p>
            <a:endParaRPr lang="en-GB" sz="1200" b="1" dirty="0">
              <a:latin typeface="Arial Narrow" panose="020B0606020202030204" pitchFamily="34" charset="0"/>
            </a:endParaRPr>
          </a:p>
          <a:p>
            <a:r>
              <a:rPr lang="en-GB" sz="2800" b="1" dirty="0">
                <a:latin typeface="Arial Narrow" panose="020B0606020202030204" pitchFamily="34" charset="0"/>
              </a:rPr>
              <a:t>Responsible</a:t>
            </a:r>
            <a:r>
              <a:rPr lang="en-GB" sz="2800" dirty="0">
                <a:latin typeface="Arial Narrow" panose="020B0606020202030204" pitchFamily="34" charset="0"/>
              </a:rPr>
              <a:t> Having opportunities and encouragement to play active and responsible roles at home, in school and in the community, and where necessary, having appropriate guidance and supervision, and being involved in decisions that affect them.</a:t>
            </a:r>
          </a:p>
          <a:p>
            <a:endParaRPr lang="en-GB" sz="2800" dirty="0">
              <a:latin typeface="Arial Narrow" panose="020B0606020202030204" pitchFamily="34" charset="0"/>
            </a:endParaRPr>
          </a:p>
          <a:p>
            <a:r>
              <a:rPr lang="en-GB" sz="2800" b="1" dirty="0">
                <a:latin typeface="Arial Narrow" panose="020B0606020202030204" pitchFamily="34" charset="0"/>
              </a:rPr>
              <a:t>Included</a:t>
            </a:r>
            <a:r>
              <a:rPr lang="en-GB" sz="2800" dirty="0">
                <a:latin typeface="Arial Narrow" panose="020B0606020202030204" pitchFamily="34" charset="0"/>
              </a:rPr>
              <a:t> Having help to overcome social, educational, physical and economic inequalities, and being accepted as part of the community in which they live and learn.</a:t>
            </a:r>
          </a:p>
          <a:p>
            <a:endParaRPr lang="en-GB" sz="800" dirty="0">
              <a:latin typeface="Arial Narrow" panose="020B0606020202030204" pitchFamily="34" charset="0"/>
            </a:endParaRPr>
          </a:p>
        </p:txBody>
      </p:sp>
      <p:sp>
        <p:nvSpPr>
          <p:cNvPr id="3" name="TextBox 2">
            <a:extLst>
              <a:ext uri="{FF2B5EF4-FFF2-40B4-BE49-F238E27FC236}">
                <a16:creationId xmlns:a16="http://schemas.microsoft.com/office/drawing/2014/main" id="{3916A2C4-1785-411C-BF01-EF459681B665}"/>
              </a:ext>
            </a:extLst>
          </p:cNvPr>
          <p:cNvSpPr txBox="1"/>
          <p:nvPr/>
        </p:nvSpPr>
        <p:spPr>
          <a:xfrm>
            <a:off x="5002590" y="136525"/>
            <a:ext cx="2186817" cy="861774"/>
          </a:xfrm>
          <a:prstGeom prst="rect">
            <a:avLst/>
          </a:prstGeom>
          <a:noFill/>
        </p:spPr>
        <p:txBody>
          <a:bodyPr wrap="none" rtlCol="0">
            <a:spAutoFit/>
          </a:bodyPr>
          <a:lstStyle/>
          <a:p>
            <a:r>
              <a:rPr lang="en-GB" sz="3200" b="1" dirty="0">
                <a:latin typeface="Arial Narrow" panose="020B0606020202030204" pitchFamily="34" charset="0"/>
              </a:rPr>
              <a:t>In summary:</a:t>
            </a:r>
          </a:p>
          <a:p>
            <a:endParaRPr lang="en-GB" dirty="0"/>
          </a:p>
        </p:txBody>
      </p:sp>
    </p:spTree>
    <p:extLst>
      <p:ext uri="{BB962C8B-B14F-4D97-AF65-F5344CB8AC3E}">
        <p14:creationId xmlns:p14="http://schemas.microsoft.com/office/powerpoint/2010/main" val="2296571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69BE89B-14CD-4751-A771-3A2A73AB015E}"/>
              </a:ext>
            </a:extLst>
          </p:cNvPr>
          <p:cNvSpPr>
            <a:spLocks noGrp="1"/>
          </p:cNvSpPr>
          <p:nvPr>
            <p:ph type="ftr" sz="quarter" idx="11"/>
          </p:nvPr>
        </p:nvSpPr>
        <p:spPr/>
        <p:txBody>
          <a:bodyPr/>
          <a:lstStyle/>
          <a:p>
            <a:r>
              <a:rPr lang="en-GB"/>
              <a:t>Playback Learning Academy</a:t>
            </a:r>
            <a:endParaRPr lang="en-GB" dirty="0"/>
          </a:p>
        </p:txBody>
      </p:sp>
      <p:sp>
        <p:nvSpPr>
          <p:cNvPr id="6" name="Rectangle 5">
            <a:extLst>
              <a:ext uri="{FF2B5EF4-FFF2-40B4-BE49-F238E27FC236}">
                <a16:creationId xmlns:a16="http://schemas.microsoft.com/office/drawing/2014/main" id="{B0A23540-37E2-46F4-B823-607567D6BBC8}"/>
              </a:ext>
            </a:extLst>
          </p:cNvPr>
          <p:cNvSpPr/>
          <p:nvPr/>
        </p:nvSpPr>
        <p:spPr>
          <a:xfrm>
            <a:off x="1044389" y="1395682"/>
            <a:ext cx="10103222" cy="3724096"/>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Consider the </a:t>
            </a:r>
            <a:r>
              <a:rPr lang="en-GB" sz="2800" b="1" dirty="0">
                <a:latin typeface="Arial Narrow" panose="020B0606020202030204" pitchFamily="34" charset="0"/>
              </a:rPr>
              <a:t>GIRFEC </a:t>
            </a:r>
            <a:r>
              <a:rPr lang="en-GB" sz="2800" dirty="0">
                <a:latin typeface="Arial Narrow" panose="020B0606020202030204" pitchFamily="34" charset="0"/>
              </a:rPr>
              <a:t>statements for children </a:t>
            </a:r>
          </a:p>
          <a:p>
            <a:pPr marL="457200" indent="-457200">
              <a:buFont typeface="Arial" panose="020B0604020202020204" pitchFamily="34" charset="0"/>
              <a:buChar char="•"/>
            </a:pPr>
            <a:endParaRPr lang="en-GB" sz="2800" dirty="0">
              <a:latin typeface="Arial Narrow" panose="020B0606020202030204" pitchFamily="34" charset="0"/>
            </a:endParaRPr>
          </a:p>
          <a:p>
            <a:r>
              <a:rPr lang="en-GB" sz="2800" dirty="0">
                <a:latin typeface="Arial Narrow" panose="020B0606020202030204" pitchFamily="34" charset="0"/>
              </a:rPr>
              <a:t>Provide potential responses that children could provide. </a:t>
            </a:r>
          </a:p>
          <a:p>
            <a:endParaRPr lang="en-GB" sz="2800" dirty="0">
              <a:latin typeface="Arial Narrow" panose="020B0606020202030204" pitchFamily="34" charset="0"/>
            </a:endParaRPr>
          </a:p>
          <a:p>
            <a:r>
              <a:rPr lang="en-GB" sz="2800" dirty="0">
                <a:latin typeface="Arial Narrow" panose="020B0606020202030204" pitchFamily="34" charset="0"/>
              </a:rPr>
              <a:t>Clarify any points made about what they can do to improve the experiences for their children at home and in school</a:t>
            </a:r>
          </a:p>
          <a:p>
            <a:endParaRPr lang="en-GB" sz="2800" dirty="0">
              <a:latin typeface="Arial Narrow" panose="020B0606020202030204" pitchFamily="34" charset="0"/>
            </a:endParaRPr>
          </a:p>
          <a:p>
            <a:endParaRPr lang="en-GB" sz="2800" dirty="0">
              <a:latin typeface="Arial Narrow" panose="020B0606020202030204" pitchFamily="34" charset="0"/>
            </a:endParaRPr>
          </a:p>
          <a:p>
            <a:endParaRPr lang="en-GB" sz="1200" dirty="0">
              <a:latin typeface="Arial Narrow" panose="020B0606020202030204" pitchFamily="34" charset="0"/>
            </a:endParaRPr>
          </a:p>
        </p:txBody>
      </p:sp>
      <p:sp>
        <p:nvSpPr>
          <p:cNvPr id="3" name="TextBox 2">
            <a:extLst>
              <a:ext uri="{FF2B5EF4-FFF2-40B4-BE49-F238E27FC236}">
                <a16:creationId xmlns:a16="http://schemas.microsoft.com/office/drawing/2014/main" id="{2FF3ED99-5ECF-453A-81F1-2845D8BAD19E}"/>
              </a:ext>
            </a:extLst>
          </p:cNvPr>
          <p:cNvSpPr txBox="1"/>
          <p:nvPr/>
        </p:nvSpPr>
        <p:spPr>
          <a:xfrm>
            <a:off x="1341144" y="192621"/>
            <a:ext cx="9806467" cy="584775"/>
          </a:xfrm>
          <a:prstGeom prst="rect">
            <a:avLst/>
          </a:prstGeom>
          <a:noFill/>
        </p:spPr>
        <p:txBody>
          <a:bodyPr wrap="none" rtlCol="0">
            <a:spAutoFit/>
          </a:bodyPr>
          <a:lstStyle/>
          <a:p>
            <a:r>
              <a:rPr lang="en-GB" sz="3200" b="1" dirty="0">
                <a:latin typeface="Arial Narrow" panose="020B0606020202030204" pitchFamily="34" charset="0"/>
              </a:rPr>
              <a:t>Playback Learning Academy - GIRFEC </a:t>
            </a:r>
            <a:r>
              <a:rPr lang="en-GB" sz="3200" dirty="0">
                <a:latin typeface="Arial Narrow" panose="020B0606020202030204" pitchFamily="34" charset="0"/>
              </a:rPr>
              <a:t>statements for children</a:t>
            </a:r>
            <a:endParaRPr lang="en-GB" sz="3200" dirty="0"/>
          </a:p>
        </p:txBody>
      </p:sp>
    </p:spTree>
    <p:extLst>
      <p:ext uri="{BB962C8B-B14F-4D97-AF65-F5344CB8AC3E}">
        <p14:creationId xmlns:p14="http://schemas.microsoft.com/office/powerpoint/2010/main" val="2272240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69BE89B-14CD-4751-A771-3A2A73AB015E}"/>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4534DDC3-76AA-4389-A647-D6C22FEA4BDD}"/>
              </a:ext>
            </a:extLst>
          </p:cNvPr>
          <p:cNvSpPr/>
          <p:nvPr/>
        </p:nvSpPr>
        <p:spPr>
          <a:xfrm>
            <a:off x="573741" y="1413063"/>
            <a:ext cx="11162547" cy="1077218"/>
          </a:xfrm>
          <a:prstGeom prst="rect">
            <a:avLst/>
          </a:prstGeom>
        </p:spPr>
        <p:txBody>
          <a:bodyPr wrap="square">
            <a:spAutoFit/>
          </a:bodyPr>
          <a:lstStyle/>
          <a:p>
            <a:endParaRPr lang="en-GB" sz="3200" dirty="0">
              <a:latin typeface="Arial Narrow" panose="020B0606020202030204" pitchFamily="34" charset="0"/>
            </a:endParaRPr>
          </a:p>
          <a:p>
            <a:endParaRPr lang="en-GB" sz="3200" dirty="0">
              <a:latin typeface="Arial Narrow" panose="020B0606020202030204" pitchFamily="34" charset="0"/>
            </a:endParaRPr>
          </a:p>
        </p:txBody>
      </p:sp>
      <p:sp>
        <p:nvSpPr>
          <p:cNvPr id="4" name="Rectangle 3">
            <a:extLst>
              <a:ext uri="{FF2B5EF4-FFF2-40B4-BE49-F238E27FC236}">
                <a16:creationId xmlns:a16="http://schemas.microsoft.com/office/drawing/2014/main" id="{F047A5F5-955D-4DD7-A0F0-8358D030AE97}"/>
              </a:ext>
            </a:extLst>
          </p:cNvPr>
          <p:cNvSpPr/>
          <p:nvPr/>
        </p:nvSpPr>
        <p:spPr>
          <a:xfrm>
            <a:off x="891280" y="1197620"/>
            <a:ext cx="10409436" cy="4616648"/>
          </a:xfrm>
          <a:prstGeom prst="rect">
            <a:avLst/>
          </a:prstGeom>
          <a:solidFill>
            <a:schemeClr val="accent6">
              <a:lumMod val="20000"/>
              <a:lumOff val="80000"/>
            </a:schemeClr>
          </a:solidFill>
        </p:spPr>
        <p:txBody>
          <a:bodyPr wrap="square">
            <a:spAutoFit/>
          </a:bodyPr>
          <a:lstStyle/>
          <a:p>
            <a:endParaRPr lang="en-GB" sz="1400" dirty="0">
              <a:latin typeface="Arial Narrow" panose="020B0606020202030204" pitchFamily="34" charset="0"/>
            </a:endParaRPr>
          </a:p>
          <a:p>
            <a:r>
              <a:rPr lang="en-GB" sz="2800" dirty="0">
                <a:latin typeface="Arial Narrow" panose="020B0606020202030204" pitchFamily="34" charset="0"/>
              </a:rPr>
              <a:t>How can parents/carers support the school to deliver this government policy, sharing responsibility and ensuring children are well prepared for learning when they arrive at school?</a:t>
            </a:r>
          </a:p>
          <a:p>
            <a:pPr marL="457200" indent="-457200">
              <a:buFont typeface="Arial" panose="020B0604020202020204" pitchFamily="34" charset="0"/>
              <a:buChar char="•"/>
            </a:pPr>
            <a:endParaRPr lang="en-GB" sz="2800" dirty="0">
              <a:latin typeface="Arial Narrow" panose="020B0606020202030204" pitchFamily="34" charset="0"/>
            </a:endParaRPr>
          </a:p>
          <a:p>
            <a:r>
              <a:rPr lang="en-GB" sz="2800" dirty="0">
                <a:latin typeface="Arial Narrow" panose="020B0606020202030204" pitchFamily="34" charset="0"/>
              </a:rPr>
              <a:t>How can they help to achieve a healthy learning environment for children?</a:t>
            </a:r>
          </a:p>
          <a:p>
            <a:pPr marL="457200" indent="-457200">
              <a:buFont typeface="Arial" panose="020B0604020202020204" pitchFamily="34" charset="0"/>
              <a:buChar char="•"/>
            </a:pPr>
            <a:endParaRPr lang="en-GB" sz="2800" dirty="0">
              <a:latin typeface="Arial Narrow" panose="020B0606020202030204" pitchFamily="34" charset="0"/>
            </a:endParaRPr>
          </a:p>
          <a:p>
            <a:r>
              <a:rPr lang="en-GB" sz="2800" dirty="0">
                <a:latin typeface="Arial Narrow" panose="020B0606020202030204" pitchFamily="34" charset="0"/>
              </a:rPr>
              <a:t>How will they know if they are successful?</a:t>
            </a:r>
          </a:p>
          <a:p>
            <a:endParaRPr lang="en-GB" sz="2800" dirty="0">
              <a:latin typeface="Arial Narrow" panose="020B0606020202030204" pitchFamily="34" charset="0"/>
            </a:endParaRPr>
          </a:p>
          <a:p>
            <a:endParaRPr lang="en-GB" sz="2800" dirty="0">
              <a:latin typeface="Arial Narrow" panose="020B0606020202030204" pitchFamily="34" charset="0"/>
            </a:endParaRPr>
          </a:p>
          <a:p>
            <a:endParaRPr lang="en-GB" sz="2800" dirty="0">
              <a:latin typeface="Arial Narrow" panose="020B0606020202030204" pitchFamily="34" charset="0"/>
            </a:endParaRPr>
          </a:p>
        </p:txBody>
      </p:sp>
      <p:sp>
        <p:nvSpPr>
          <p:cNvPr id="5" name="TextBox 4">
            <a:extLst>
              <a:ext uri="{FF2B5EF4-FFF2-40B4-BE49-F238E27FC236}">
                <a16:creationId xmlns:a16="http://schemas.microsoft.com/office/drawing/2014/main" id="{578C8C1A-3F1A-4B01-923D-59C7FE31AB95}"/>
              </a:ext>
            </a:extLst>
          </p:cNvPr>
          <p:cNvSpPr txBox="1"/>
          <p:nvPr/>
        </p:nvSpPr>
        <p:spPr>
          <a:xfrm>
            <a:off x="5301549" y="172527"/>
            <a:ext cx="1588897" cy="861774"/>
          </a:xfrm>
          <a:prstGeom prst="rect">
            <a:avLst/>
          </a:prstGeom>
          <a:noFill/>
        </p:spPr>
        <p:txBody>
          <a:bodyPr wrap="none" rtlCol="0">
            <a:spAutoFit/>
          </a:bodyPr>
          <a:lstStyle/>
          <a:p>
            <a:r>
              <a:rPr lang="en-GB" sz="3200" b="1" dirty="0">
                <a:latin typeface="Arial Narrow" panose="020B0606020202030204" pitchFamily="34" charset="0"/>
              </a:rPr>
              <a:t>Discuss:</a:t>
            </a:r>
          </a:p>
          <a:p>
            <a:endParaRPr lang="en-GB" dirty="0"/>
          </a:p>
        </p:txBody>
      </p:sp>
    </p:spTree>
    <p:extLst>
      <p:ext uri="{BB962C8B-B14F-4D97-AF65-F5344CB8AC3E}">
        <p14:creationId xmlns:p14="http://schemas.microsoft.com/office/powerpoint/2010/main" val="2494744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0CF8888-54FB-48D4-AD69-C1A9E2E28D4A}"/>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9203E431-4352-4BA0-9C9F-067161636622}"/>
              </a:ext>
            </a:extLst>
          </p:cNvPr>
          <p:cNvSpPr/>
          <p:nvPr/>
        </p:nvSpPr>
        <p:spPr>
          <a:xfrm>
            <a:off x="990695" y="1364185"/>
            <a:ext cx="10409944" cy="3816429"/>
          </a:xfrm>
          <a:prstGeom prst="rect">
            <a:avLst/>
          </a:prstGeom>
          <a:solidFill>
            <a:schemeClr val="accent6">
              <a:lumMod val="20000"/>
              <a:lumOff val="80000"/>
            </a:schemeClr>
          </a:solidFill>
        </p:spPr>
        <p:txBody>
          <a:bodyPr wrap="square">
            <a:spAutoFit/>
          </a:bodyPr>
          <a:lstStyle/>
          <a:p>
            <a:r>
              <a:rPr lang="en-GB" sz="2800" b="1" dirty="0">
                <a:solidFill>
                  <a:srgbClr val="000000"/>
                </a:solidFill>
                <a:latin typeface="Arial Narrow" panose="020B0606020202030204" pitchFamily="34" charset="0"/>
              </a:rPr>
              <a:t>Explain the purpose of the activity and why it is important for children to: </a:t>
            </a:r>
          </a:p>
          <a:p>
            <a:endParaRPr lang="en-GB" sz="2800" b="1" dirty="0">
              <a:solidFill>
                <a:srgbClr val="000000"/>
              </a:solidFill>
              <a:latin typeface="Arial Narrow" panose="020B0606020202030204" pitchFamily="34" charset="0"/>
            </a:endParaRPr>
          </a:p>
          <a:p>
            <a:r>
              <a:rPr lang="en-GB" sz="2800" dirty="0">
                <a:solidFill>
                  <a:srgbClr val="000000"/>
                </a:solidFill>
                <a:latin typeface="Arial Narrow" panose="020B0606020202030204" pitchFamily="34" charset="0"/>
              </a:rPr>
              <a:t>Better understand the wellbeing indicators</a:t>
            </a:r>
          </a:p>
          <a:p>
            <a:endParaRPr lang="en-GB" sz="2800" dirty="0">
              <a:solidFill>
                <a:srgbClr val="000000"/>
              </a:solidFill>
              <a:latin typeface="Arial Narrow" panose="020B0606020202030204" pitchFamily="34" charset="0"/>
            </a:endParaRPr>
          </a:p>
          <a:p>
            <a:r>
              <a:rPr lang="en-GB" sz="2800" dirty="0">
                <a:solidFill>
                  <a:srgbClr val="000000"/>
                </a:solidFill>
                <a:latin typeface="Arial Narrow" panose="020B0606020202030204" pitchFamily="34" charset="0"/>
              </a:rPr>
              <a:t>Understand what they mean and how they relate to them </a:t>
            </a:r>
          </a:p>
          <a:p>
            <a:endParaRPr lang="en-GB" sz="2800" dirty="0">
              <a:solidFill>
                <a:srgbClr val="000000"/>
              </a:solidFill>
              <a:latin typeface="Arial Narrow" panose="020B0606020202030204" pitchFamily="34" charset="0"/>
            </a:endParaRPr>
          </a:p>
          <a:p>
            <a:endParaRPr lang="en-GB" sz="2800" dirty="0">
              <a:solidFill>
                <a:srgbClr val="000000"/>
              </a:solidFill>
              <a:latin typeface="Arial Narrow" panose="020B0606020202030204" pitchFamily="34" charset="0"/>
            </a:endParaRPr>
          </a:p>
          <a:p>
            <a:endParaRPr lang="en-GB" sz="2800" dirty="0">
              <a:solidFill>
                <a:srgbClr val="000000"/>
              </a:solidFill>
              <a:latin typeface="Arial Narrow" panose="020B0606020202030204" pitchFamily="34" charset="0"/>
            </a:endParaRPr>
          </a:p>
          <a:p>
            <a:endParaRPr lang="en-GB" dirty="0"/>
          </a:p>
        </p:txBody>
      </p:sp>
      <p:sp>
        <p:nvSpPr>
          <p:cNvPr id="4" name="TextBox 3">
            <a:extLst>
              <a:ext uri="{FF2B5EF4-FFF2-40B4-BE49-F238E27FC236}">
                <a16:creationId xmlns:a16="http://schemas.microsoft.com/office/drawing/2014/main" id="{357ADD87-1FE1-41E2-8610-13E641BF9759}"/>
              </a:ext>
            </a:extLst>
          </p:cNvPr>
          <p:cNvSpPr txBox="1"/>
          <p:nvPr/>
        </p:nvSpPr>
        <p:spPr>
          <a:xfrm>
            <a:off x="4096092" y="76036"/>
            <a:ext cx="3999813" cy="861774"/>
          </a:xfrm>
          <a:prstGeom prst="rect">
            <a:avLst/>
          </a:prstGeom>
          <a:noFill/>
        </p:spPr>
        <p:txBody>
          <a:bodyPr wrap="none" rtlCol="0">
            <a:spAutoFit/>
          </a:bodyPr>
          <a:lstStyle/>
          <a:p>
            <a:r>
              <a:rPr lang="en-GB" sz="3200" b="1" dirty="0">
                <a:latin typeface="Arial Narrow" panose="020B0606020202030204" pitchFamily="34" charset="0"/>
              </a:rPr>
              <a:t>Family activity at home:</a:t>
            </a:r>
          </a:p>
          <a:p>
            <a:endParaRPr lang="en-GB" dirty="0"/>
          </a:p>
        </p:txBody>
      </p:sp>
    </p:spTree>
    <p:extLst>
      <p:ext uri="{BB962C8B-B14F-4D97-AF65-F5344CB8AC3E}">
        <p14:creationId xmlns:p14="http://schemas.microsoft.com/office/powerpoint/2010/main" val="2318577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0CF8888-54FB-48D4-AD69-C1A9E2E28D4A}"/>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8BF44C63-D568-417F-B14C-859C6A14F3A7}"/>
              </a:ext>
            </a:extLst>
          </p:cNvPr>
          <p:cNvSpPr/>
          <p:nvPr/>
        </p:nvSpPr>
        <p:spPr>
          <a:xfrm>
            <a:off x="2219527" y="2306898"/>
            <a:ext cx="7752945" cy="2244204"/>
          </a:xfrm>
          <a:prstGeom prst="rect">
            <a:avLst/>
          </a:prstGeom>
          <a:solidFill>
            <a:schemeClr val="accent6">
              <a:lumMod val="20000"/>
              <a:lumOff val="80000"/>
            </a:schemeClr>
          </a:solidFill>
        </p:spPr>
        <p:txBody>
          <a:bodyPr wrap="square">
            <a:spAutoFit/>
          </a:bodyPr>
          <a:lstStyle/>
          <a:p>
            <a:pPr algn="ctr">
              <a:lnSpc>
                <a:spcPct val="107000"/>
              </a:lnSpc>
              <a:spcAft>
                <a:spcPts val="800"/>
              </a:spcAft>
            </a:pPr>
            <a:endParaRPr lang="en-GB" sz="4000" b="1" dirty="0">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GB" sz="4000" b="1" dirty="0">
                <a:latin typeface="Arial Narrow" panose="020B0606020202030204" pitchFamily="34" charset="0"/>
                <a:ea typeface="Calibri" panose="020F0502020204030204" pitchFamily="34" charset="0"/>
                <a:cs typeface="Arial" panose="020B0604020202020204" pitchFamily="34" charset="0"/>
              </a:rPr>
              <a:t>Feedback/closing summary </a:t>
            </a:r>
          </a:p>
          <a:p>
            <a:pPr algn="ctr">
              <a:lnSpc>
                <a:spcPct val="107000"/>
              </a:lnSpc>
              <a:spcAft>
                <a:spcPts val="800"/>
              </a:spcAft>
            </a:pPr>
            <a:endParaRPr lang="en-GB" sz="4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10530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1082</TotalTime>
  <Words>1224</Words>
  <Application>Microsoft Office PowerPoint</Application>
  <PresentationFormat>Widescreen</PresentationFormat>
  <Paragraphs>153</Paragraphs>
  <Slides>22</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Arial</vt:lpstr>
      <vt:lpstr>Arial Narrow</vt:lpstr>
      <vt:lpstr>Calibri</vt:lpstr>
      <vt:lpstr>Calibri Light</vt:lpstr>
      <vt:lpstr>Frutiger LT 55 Roman</vt:lpstr>
      <vt:lpstr>Office Theme</vt:lpstr>
      <vt:lpstr>1_Office Theme</vt:lpstr>
      <vt:lpstr>PowerPoint Presentation</vt:lpstr>
      <vt:lpstr>        What do we mean by Getting it right for every child (GIRFEC)?   </vt:lpstr>
      <vt:lpstr>Session 3: What do we mean by Getting it right for every child (GIRFEC)?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User1</dc:creator>
  <cp:lastModifiedBy>liz fitzpatrick</cp:lastModifiedBy>
  <cp:revision>38</cp:revision>
  <cp:lastPrinted>2019-05-20T17:28:29Z</cp:lastPrinted>
  <dcterms:created xsi:type="dcterms:W3CDTF">2019-03-26T12:31:19Z</dcterms:created>
  <dcterms:modified xsi:type="dcterms:W3CDTF">2022-01-09T16:05:54Z</dcterms:modified>
</cp:coreProperties>
</file>