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15"/>
  </p:notesMasterIdLst>
  <p:sldIdLst>
    <p:sldId id="705" r:id="rId3"/>
    <p:sldId id="704" r:id="rId4"/>
    <p:sldId id="482" r:id="rId5"/>
    <p:sldId id="573" r:id="rId6"/>
    <p:sldId id="730" r:id="rId7"/>
    <p:sldId id="572" r:id="rId8"/>
    <p:sldId id="735" r:id="rId9"/>
    <p:sldId id="734" r:id="rId10"/>
    <p:sldId id="575" r:id="rId11"/>
    <p:sldId id="576" r:id="rId12"/>
    <p:sldId id="733" r:id="rId13"/>
    <p:sldId id="687" r:id="rId14"/>
  </p:sldIdLst>
  <p:sldSz cx="12192000" cy="6858000"/>
  <p:notesSz cx="10018713" cy="688975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1EBFF"/>
    <a:srgbClr val="99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956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186" y="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41813" cy="3460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675313" y="0"/>
            <a:ext cx="4341812" cy="3460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62AFCB4-21D9-4A8C-8F5A-B8EBA5C6ED90}" type="datetimeFigureOut">
              <a:rPr lang="en-GB" smtClean="0"/>
              <a:t>09/01/2022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943225" y="862013"/>
            <a:ext cx="4132263" cy="2324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1001713" y="3316288"/>
            <a:ext cx="8015287" cy="27130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43675"/>
            <a:ext cx="4341813" cy="3460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675313" y="6543675"/>
            <a:ext cx="4341812" cy="3460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C727C1A-B856-41B6-99D0-3454F204FA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416483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29AA453-113C-AB4A-9069-2B3674B99CC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099093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00BD5B-BF6E-4E23-8777-C053B939323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C2229FD-5DDC-42F6-95F9-BAFE465F0FE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D3B2C1-CBED-4D98-8180-8D0450BB21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B5D0B7-BE0D-4618-8B45-DF8F89AC3CB9}" type="datetime1">
              <a:rPr lang="en-GB" smtClean="0"/>
              <a:t>09/01/2022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AE8158-A120-44A8-9254-B27F457DBD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Playback Learning Academy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DF0A1B-A606-4EEF-90D8-D390362CCC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5A78D-0F19-4ECD-8119-37B624B48B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986143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673C91-E5CF-445B-B43B-591546E9B0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2C79B4-2415-4F53-ADDA-672A2EFBFA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54FD47-4ED6-4B01-A7DC-8F06AAFB33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41C2B-514B-4C36-B649-E153022847B3}" type="datetime1">
              <a:rPr lang="en-GB" smtClean="0"/>
              <a:t>09/01/2022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5D996C-4735-4EB1-AE4F-E512F5DC24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Playback Learning Academy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4957F2-26FF-4992-ADC3-7F34C1C423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5A78D-0F19-4ECD-8119-37B624B48B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295845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79D0D9-EAB7-4829-8315-8BDF275B51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597C4B8-BDD0-41B0-B7A6-691B834322D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D8A821-9C81-460E-9844-897D9AEB69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E1CDCC-38A7-4325-86F5-00609C23A446}" type="datetime1">
              <a:rPr lang="en-GB" smtClean="0"/>
              <a:t>09/01/2022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3BE010-3B00-46AC-8FF9-BF66C0F927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Playback Learning Academy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66BC7B6-BA56-4496-89FB-6E1FAFBE7C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5A78D-0F19-4ECD-8119-37B624B48B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011534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0E0911-EEE1-45C6-9F22-15386DC4A0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0DED6A-EC3A-4CC6-93B2-26E28E409EB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B052DE5-3F27-4087-BE63-D4E43C26F76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8C99D9B-0372-47DF-A83A-CE2427AB95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B2D79B-5C74-4AE8-BF3D-A1FD5B2F11AF}" type="datetime1">
              <a:rPr lang="en-GB" smtClean="0"/>
              <a:t>09/01/2022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3804915-8683-4392-8339-1CF7F5DBAD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Playback Learning Academy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5DA94E4-0467-4430-939C-D35F0539FB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5A78D-0F19-4ECD-8119-37B624B48B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444659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676ACE-04EC-4FE4-BAD8-FB9D8D8B9D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76FC8A1-2D40-4FAE-9782-22A030A2BC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1463035-A9A1-4DB8-83A6-CA2C6635274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388B86A-F2FC-4C5F-92F7-E3B48E89728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6A22275-00C1-4D29-9FD5-7D8008C1085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9386857-ABF9-43B9-9895-B8842C985B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15D384-AFA6-4ECC-B55C-DA5FFA4A7878}" type="datetime1">
              <a:rPr lang="en-GB" smtClean="0"/>
              <a:t>09/01/2022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78F9229-AB55-4CA5-B19F-2F8BC08F5C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Playback Learning Academy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05095FD-392A-4AE1-A335-6B0F65A3E1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5A78D-0F19-4ECD-8119-37B624B48B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234727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7E3415-5339-4854-B945-396E2F98E6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E3FD9C6-7BCB-462B-B810-AC0EB31CE0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CC7B41-D37F-4D34-B087-46BC2E993754}" type="datetime1">
              <a:rPr lang="en-GB" smtClean="0"/>
              <a:t>09/01/2022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3DFE00E-5EB4-4C72-96D3-F7DA93627F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Playback Learning Academy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2C99104-2881-4BD6-B8B3-381C5497FF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5A78D-0F19-4ECD-8119-37B624B48B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034782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0F08A27-A42C-4F02-BDB7-E01C57213D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FD7632-D50C-4BE5-8A50-740DC4194751}" type="datetime1">
              <a:rPr lang="en-GB" smtClean="0"/>
              <a:t>09/01/2022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2EEFE1F-CF57-4378-8B7E-CDA9A45D42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Playback Learning Academy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B5AC6A5-2F84-4225-948B-5C3C7AC626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5A78D-0F19-4ECD-8119-37B624B48B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692166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50348F-CC13-4DA8-BA3A-1393D8AD6B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E887D0-6249-479B-BB66-73540E22D6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3F16D0D-36D3-4EFE-B7BD-67A08F4EBF5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055EF94-A767-41E5-97F4-804BFBD3D5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4DE5C4-8990-4981-AA5D-B2D52DED8BD5}" type="datetime1">
              <a:rPr lang="en-GB" smtClean="0"/>
              <a:t>09/01/2022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AC972AF-2CF6-4691-92F6-0C8CBA3814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Playback Learning Academy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3721339-A12B-4A78-B609-68E2DB1473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5A78D-0F19-4ECD-8119-37B624B48B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98418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B4D9BA-AF7F-4DF0-B760-6BEAD21CCF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AB95916-96B5-4B2A-9D01-37A6D737BD1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2646E75-5419-42C2-81B5-73F5263F265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17239A6-D6B6-417D-8180-303DAECD21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8075AB-645E-469C-AB95-BC236EAA1E58}" type="datetime1">
              <a:rPr lang="en-GB" smtClean="0"/>
              <a:t>09/01/2022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B847895-A6A1-4065-9FE8-53702A5063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Playback Learning Academy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42B98B7-33F4-435A-A8F1-94398EB65C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5A78D-0F19-4ECD-8119-37B624B48B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066689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32F3D5-D617-48E1-A748-F1539DBE39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A6A3BF5-93BC-4555-9F8A-871289B3A94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BBB2E6-6F7C-4D50-AC0F-6A54F538AA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204ADC-AC83-4978-9885-12434F3A5FBC}" type="datetime1">
              <a:rPr lang="en-GB" smtClean="0"/>
              <a:t>09/01/2022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D4E3D5-28D2-457F-9FBB-5E78B35FB7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Playback Learning Academy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AD9428-D85C-4DA7-94CC-C2ED2AB563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5A78D-0F19-4ECD-8119-37B624B48B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105262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D7A8FDF-4AD6-4530-B29B-A5E61C063D2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218ECAF-70A3-42A6-8425-876DA5F3E98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4F3D98A-ED03-48D2-96D6-02E1463BCA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8BD40-38A0-493E-B5EC-8CC1FC5E74CA}" type="datetime1">
              <a:rPr lang="en-GB" smtClean="0"/>
              <a:t>09/01/2022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9FAFCE-FCA9-48B7-B14A-78AC976141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Playback Learning Academy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C70B34-6FA8-4C40-A55D-D8E2DFE566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5A78D-0F19-4ECD-8119-37B624B48B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3719606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EE52D67-6876-2D45-91C5-2A3A7456DF7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772797" y="5822950"/>
            <a:ext cx="2780197" cy="788668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55ACE5B7-03EE-3046-980B-5FAE69081CB0}"/>
              </a:ext>
            </a:extLst>
          </p:cNvPr>
          <p:cNvSpPr/>
          <p:nvPr userDrawn="1"/>
        </p:nvSpPr>
        <p:spPr>
          <a:xfrm>
            <a:off x="0" y="3294"/>
            <a:ext cx="12192000" cy="369332"/>
          </a:xfrm>
          <a:prstGeom prst="rect">
            <a:avLst/>
          </a:prstGeom>
          <a:solidFill>
            <a:schemeClr val="tx1"/>
          </a:solidFill>
        </p:spPr>
        <p:txBody>
          <a:bodyPr wrap="square">
            <a:spAutoFit/>
          </a:bodyPr>
          <a:lstStyle/>
          <a:p>
            <a:pPr algn="ctr"/>
            <a:r>
              <a:rPr lang="en-GB" spc="300" dirty="0">
                <a:solidFill>
                  <a:schemeClr val="bg1"/>
                </a:solidFill>
                <a:effectLst/>
                <a:latin typeface="+mj-lt"/>
              </a:rPr>
              <a:t>PLA</a:t>
            </a:r>
            <a:r>
              <a:rPr lang="en-GB" spc="300" dirty="0">
                <a:solidFill>
                  <a:srgbClr val="5BC5F2"/>
                </a:solidFill>
                <a:effectLst/>
                <a:latin typeface="+mj-lt"/>
              </a:rPr>
              <a:t>Y</a:t>
            </a:r>
            <a:r>
              <a:rPr lang="en-GB" spc="300" dirty="0">
                <a:solidFill>
                  <a:schemeClr val="bg1"/>
                </a:solidFill>
                <a:effectLst/>
                <a:latin typeface="+mj-lt"/>
              </a:rPr>
              <a:t>BACK LEARNING ACADEMY</a:t>
            </a:r>
            <a:r>
              <a:rPr lang="en-GB" dirty="0">
                <a:solidFill>
                  <a:schemeClr val="bg1"/>
                </a:solidFill>
                <a:effectLst/>
                <a:latin typeface="Frutiger LT 55 Roman" panose="020B0602020204020204" pitchFamily="34" charset="0"/>
              </a:rPr>
              <a:t> 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2261B58-011E-6942-9E8F-089CDA0A18D0}"/>
              </a:ext>
            </a:extLst>
          </p:cNvPr>
          <p:cNvSpPr/>
          <p:nvPr userDrawn="1"/>
        </p:nvSpPr>
        <p:spPr>
          <a:xfrm>
            <a:off x="365760" y="5883958"/>
            <a:ext cx="778256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400" b="1" dirty="0">
                <a:solidFill>
                  <a:srgbClr val="283583"/>
                </a:solidFill>
                <a:effectLst/>
                <a:latin typeface="+mn-lt"/>
              </a:rPr>
              <a:t>Contact:</a:t>
            </a:r>
            <a:r>
              <a:rPr lang="en-GB" sz="1400" dirty="0">
                <a:solidFill>
                  <a:srgbClr val="283583"/>
                </a:solidFill>
                <a:effectLst/>
                <a:latin typeface="+mn-lt"/>
              </a:rPr>
              <a:t> Liz Fitzpatrick, FRSA, CE,   </a:t>
            </a:r>
            <a:r>
              <a:rPr lang="en-GB" sz="1400" b="1" dirty="0">
                <a:solidFill>
                  <a:srgbClr val="283583"/>
                </a:solidFill>
                <a:effectLst/>
                <a:latin typeface="+mn-lt"/>
              </a:rPr>
              <a:t>M:</a:t>
            </a:r>
            <a:r>
              <a:rPr lang="en-GB" sz="1400" dirty="0">
                <a:solidFill>
                  <a:srgbClr val="283583"/>
                </a:solidFill>
                <a:effectLst/>
                <a:latin typeface="+mn-lt"/>
              </a:rPr>
              <a:t> 07515346084</a:t>
            </a:r>
            <a:r>
              <a:rPr lang="en-GB" sz="1400" b="1" dirty="0">
                <a:solidFill>
                  <a:srgbClr val="283583"/>
                </a:solidFill>
                <a:effectLst/>
                <a:latin typeface="+mn-lt"/>
              </a:rPr>
              <a:t>  T:</a:t>
            </a:r>
            <a:r>
              <a:rPr lang="en-GB" sz="1400" dirty="0">
                <a:solidFill>
                  <a:srgbClr val="283583"/>
                </a:solidFill>
                <a:effectLst/>
                <a:latin typeface="+mn-lt"/>
              </a:rPr>
              <a:t> 01314535514   </a:t>
            </a:r>
            <a:br>
              <a:rPr lang="en-GB" sz="1400" dirty="0">
                <a:solidFill>
                  <a:srgbClr val="283583"/>
                </a:solidFill>
                <a:effectLst/>
                <a:latin typeface="+mn-lt"/>
              </a:rPr>
            </a:br>
            <a:r>
              <a:rPr lang="en-GB" sz="1400" b="1" dirty="0">
                <a:solidFill>
                  <a:srgbClr val="283583"/>
                </a:solidFill>
                <a:effectLst/>
                <a:latin typeface="+mn-lt"/>
              </a:rPr>
              <a:t>E:</a:t>
            </a:r>
            <a:r>
              <a:rPr lang="en-GB" sz="1400" dirty="0">
                <a:solidFill>
                  <a:srgbClr val="283583"/>
                </a:solidFill>
                <a:effectLst/>
                <a:latin typeface="+mn-lt"/>
              </a:rPr>
              <a:t> lizfitzpatrick@playbackice.com</a:t>
            </a:r>
          </a:p>
        </p:txBody>
      </p:sp>
    </p:spTree>
    <p:extLst>
      <p:ext uri="{BB962C8B-B14F-4D97-AF65-F5344CB8AC3E}">
        <p14:creationId xmlns:p14="http://schemas.microsoft.com/office/powerpoint/2010/main" val="394922315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175B6D-D5C6-F146-939F-B09C49A8185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2CFAB5F-39A8-7440-A6E2-7B6A86A21B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DB6E3F-3B02-0F40-9E3B-9074BF318F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CED24-56A5-A44D-A977-F791F95C1264}" type="datetimeFigureOut">
              <a:rPr lang="en-US" smtClean="0"/>
              <a:t>1/9/2022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699333-9747-D148-9C25-CC70AB070B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4BBD80-5079-CB47-9F7D-F67BAA46C0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0A532-C719-A542-A09C-5C65420FBBB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942412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A906C6-6674-2144-A4AE-0B3DFB471A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8AD6FB-4260-E24C-A180-D64BC0C12BF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7B83A85-3C7A-C54F-8BD2-D49FAF8465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CED24-56A5-A44D-A977-F791F95C1264}" type="datetimeFigureOut">
              <a:rPr lang="en-US" smtClean="0"/>
              <a:t>1/9/2022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FD0D4D-555B-A443-9C9F-ADA207458F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FC7D82-C1D4-D94A-97E1-55601D941B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0A532-C719-A542-A09C-5C65420FBBB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225046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27FEB4-1A7D-C647-A870-9D114B9BE4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77964C0-8FE3-D34E-AE07-EFCB8465C3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A32D2A9-BE95-3A4C-8DD7-84076E053D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CED24-56A5-A44D-A977-F791F95C1264}" type="datetimeFigureOut">
              <a:rPr lang="en-US" smtClean="0"/>
              <a:t>1/9/2022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C06664-4B34-8243-85FA-3DA1FCB0AC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AEACE3-43CA-2648-9F15-5B28124886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0A532-C719-A542-A09C-5C65420FBBB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314053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B79801-0926-7C4A-975F-272C45B769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2361D5-B77D-9441-86B4-3042BF647F5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D1C3C9C-3888-5C44-AA0C-6D83033D3E4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1956FC5-696F-0540-B12A-1618371E72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CED24-56A5-A44D-A977-F791F95C1264}" type="datetimeFigureOut">
              <a:rPr lang="en-US" smtClean="0"/>
              <a:t>1/9/2022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5523E75-1D58-F241-9AD7-67296CE406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510C265-BB68-5648-A6FD-34F668C8A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0A532-C719-A542-A09C-5C65420FBBB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323695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B4C9B9-0E16-A54C-9B1B-6BD560AE58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1001C8C-BAEC-A64D-BEBC-A321E9719D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8239BC3-442D-1B42-8D2F-8B9922B6083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A57E853-90C5-E449-9ACF-70634FE0D5E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63B0985-760F-1741-BC32-066B7B2B1A5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B8A7E58-8691-9345-BC2B-1340799A1F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CED24-56A5-A44D-A977-F791F95C1264}" type="datetimeFigureOut">
              <a:rPr lang="en-US" smtClean="0"/>
              <a:t>1/9/2022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58EF9FE-7323-ED44-8D73-9146F77C2D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0D76D87-A8E1-CD4F-9B23-8D20EC92AF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0A532-C719-A542-A09C-5C65420FBBB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68796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7D2351-BE15-0147-B663-5365F73781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83D0226-5B9E-2D4F-8931-BA7E06DF43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CED24-56A5-A44D-A977-F791F95C1264}" type="datetimeFigureOut">
              <a:rPr lang="en-US" smtClean="0"/>
              <a:t>1/9/2022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EBA620C-8ED9-F440-A439-0D2881898B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7D6092A-EC40-2045-A11F-10B31AEB46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0A532-C719-A542-A09C-5C65420FBBB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779495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0BD0F9-C6FE-7545-BFBC-4D9F1BEA2C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2AFD77-4829-6B49-B292-07F3C47D06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936E261-8536-654D-BD17-74E17EF9E6A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AA0C78F-12FC-2742-8EDC-8B7576DAFA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CED24-56A5-A44D-A977-F791F95C1264}" type="datetimeFigureOut">
              <a:rPr lang="en-US" smtClean="0"/>
              <a:t>1/9/2022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1C06C0F-73EF-9540-9478-EC514C255F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18383EA-5E4A-BD46-9EA0-AB099B5394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0A532-C719-A542-A09C-5C65420FBBB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303067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BEAB7A-C919-784A-80A3-A8062EEE83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13DDE38-F470-6443-89D5-73F8E29B2A7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E004F2A-7FB4-7640-908D-66E248D8BC9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1A18984-9FEA-9245-AFB6-0FBE9F8780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CED24-56A5-A44D-A977-F791F95C1264}" type="datetimeFigureOut">
              <a:rPr lang="en-US" smtClean="0"/>
              <a:t>1/9/2022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F62734F-0585-7F45-9156-CF50FE7610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A1C390D-6E4C-2949-9894-95AF8D67B6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0A532-C719-A542-A09C-5C65420FBBB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60079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827435-E51A-7B4A-83EB-0C65F946E6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EA81D8E-EB2C-0747-8C80-6EF23FA94F4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318B24-B87F-2B44-B2CD-16B4CA4622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CED24-56A5-A44D-A977-F791F95C1264}" type="datetimeFigureOut">
              <a:rPr lang="en-US" smtClean="0"/>
              <a:t>1/9/2022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07DB3D-B3FC-7C49-A68D-778FF20AFF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580E5A-1CFE-A24A-BA76-8506471C2D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0A532-C719-A542-A09C-5C65420FBBB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106086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2A6E953-4452-DC45-A984-40620274173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1C9770F-4ADA-1E4B-94A3-598262FB278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574C717-ABC3-A147-AD65-6795A61D76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CED24-56A5-A44D-A977-F791F95C1264}" type="datetimeFigureOut">
              <a:rPr lang="en-US" smtClean="0"/>
              <a:t>1/9/2022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6D7147-0B1B-4646-A5A4-657EC9EAAB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8A203B-7BEA-CA49-9D79-6C411464C6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0A532-C719-A542-A09C-5C65420FBBB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5848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8F52007-DF8B-4A22-9BBC-3995C86EA4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CA9AFE-9AFE-456E-9463-570E620859F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FED44D-262B-47D3-9A54-A97677699C6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232067-208F-46C7-9A55-B9F29DE4A210}" type="datetime1">
              <a:rPr lang="en-GB" smtClean="0"/>
              <a:t>09/01/2022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3284CF-34C6-4030-8AA0-83875A1CAC7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GB"/>
              <a:t>Playback Learning Academy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5719B68-BE59-4145-83D9-46D938821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95A78D-0F19-4ECD-8119-37B624B48B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894622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8577DDC-C7A4-B843-BBD1-054A192D8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6DD7414-493F-0A46-A327-D185160FD7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58D790-A2E8-7340-90E4-82C937D51CA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CCED24-56A5-A44D-A977-F791F95C1264}" type="datetimeFigureOut">
              <a:rPr lang="en-US" smtClean="0"/>
              <a:t>1/9/2022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398A94-2353-4347-9677-7FB9304F433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88BB27-DBA8-2244-B8FE-2A63AE2F311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00A532-C719-A542-A09C-5C65420FBBB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75030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B88320EA-F85E-4C46-9684-0191647FBC21}"/>
              </a:ext>
            </a:extLst>
          </p:cNvPr>
          <p:cNvSpPr/>
          <p:nvPr/>
        </p:nvSpPr>
        <p:spPr>
          <a:xfrm>
            <a:off x="6096000" y="2048079"/>
            <a:ext cx="5366657" cy="28315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1" i="0" u="none" strike="noStrike" kern="1200" cap="none" spc="0" normalizeH="0" baseline="0" noProof="0" dirty="0">
                <a:ln>
                  <a:noFill/>
                </a:ln>
                <a:solidFill>
                  <a:srgbClr val="283583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Families in Action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srgbClr val="5BC5F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 Family wellbeing and </a:t>
            </a:r>
            <a:br>
              <a: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srgbClr val="5BC5F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srgbClr val="5BC5F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Learning Resource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Enabling families to become more engaged in their children’s wellbeing and learning. 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823FFB9-E3B7-DD4C-8F3F-E812983AAE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9903" y="700603"/>
            <a:ext cx="3534491" cy="49995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9864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4D8FCD-769C-4042-A1DE-1A006B0664E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22137" y="1204778"/>
            <a:ext cx="10147722" cy="3609543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br>
              <a:rPr lang="en-GB" b="1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br>
              <a:rPr lang="en-GB" b="1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br>
              <a:rPr lang="en-GB" b="1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br>
              <a:rPr lang="en-GB" b="1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br>
              <a:rPr lang="en-GB" b="1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br>
              <a:rPr lang="en-GB" b="1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br>
              <a:rPr lang="en-GB" b="1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br>
              <a:rPr lang="en-GB" b="1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br>
              <a:rPr lang="en-GB" sz="3100" b="1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br>
              <a:rPr lang="en-GB" b="1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endParaRPr lang="en-GB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B0E1E95-0A3F-4B4B-B16B-21E689207BFD}"/>
              </a:ext>
            </a:extLst>
          </p:cNvPr>
          <p:cNvSpPr txBox="1"/>
          <p:nvPr/>
        </p:nvSpPr>
        <p:spPr>
          <a:xfrm>
            <a:off x="5068313" y="0"/>
            <a:ext cx="205537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Session 15:</a:t>
            </a:r>
            <a:endParaRPr lang="en-GB" sz="32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7360949-45C4-42AD-9DB1-A3086BEA551D}"/>
              </a:ext>
            </a:extLst>
          </p:cNvPr>
          <p:cNvSpPr txBox="1"/>
          <p:nvPr/>
        </p:nvSpPr>
        <p:spPr>
          <a:xfrm>
            <a:off x="4979047" y="6304002"/>
            <a:ext cx="1910459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/>
              <a:t>Playback Learning Academy</a:t>
            </a:r>
          </a:p>
          <a:p>
            <a:endParaRPr lang="en-GB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AD9992B-0987-4EAE-99B0-CA9BB9497EE4}"/>
              </a:ext>
            </a:extLst>
          </p:cNvPr>
          <p:cNvSpPr txBox="1"/>
          <p:nvPr/>
        </p:nvSpPr>
        <p:spPr>
          <a:xfrm>
            <a:off x="1745258" y="2542665"/>
            <a:ext cx="918357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How can children develop self-help skills?</a:t>
            </a:r>
            <a:endParaRPr lang="en-GB" sz="3200" dirty="0"/>
          </a:p>
        </p:txBody>
      </p:sp>
    </p:spTree>
    <p:extLst>
      <p:ext uri="{BB962C8B-B14F-4D97-AF65-F5344CB8AC3E}">
        <p14:creationId xmlns:p14="http://schemas.microsoft.com/office/powerpoint/2010/main" val="24786698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6452C3-94D7-41F5-9A9E-213DB10666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98552" y="128833"/>
            <a:ext cx="8994891" cy="663575"/>
          </a:xfrm>
          <a:noFill/>
        </p:spPr>
        <p:txBody>
          <a:bodyPr>
            <a:normAutofit/>
          </a:bodyPr>
          <a:lstStyle/>
          <a:p>
            <a:r>
              <a:rPr lang="en-GB" sz="3200" b="1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Session 15: How can children develop self-help skills?</a:t>
            </a:r>
            <a:endParaRPr lang="en-GB" sz="3200" dirty="0"/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A3E45A22-46A7-4C9B-B6A0-EE5E8D09652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13991879"/>
              </p:ext>
            </p:extLst>
          </p:nvPr>
        </p:nvGraphicFramePr>
        <p:xfrm>
          <a:off x="1378465" y="1140459"/>
          <a:ext cx="9435067" cy="4815205"/>
        </p:xfrm>
        <a:graphic>
          <a:graphicData uri="http://schemas.openxmlformats.org/drawingml/2006/table">
            <a:tbl>
              <a:tblPr firstRow="1" firstCol="1" bandRow="1"/>
              <a:tblGrid>
                <a:gridCol w="9435067">
                  <a:extLst>
                    <a:ext uri="{9D8B030D-6E8A-4147-A177-3AD203B41FA5}">
                      <a16:colId xmlns:a16="http://schemas.microsoft.com/office/drawing/2014/main" val="79197010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28384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800" b="1" dirty="0"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Aims to:</a:t>
                      </a:r>
                    </a:p>
                    <a:p>
                      <a:pPr marL="283845" indent="0">
                        <a:lnSpc>
                          <a:spcPct val="100000"/>
                        </a:lnSpc>
                        <a:spcBef>
                          <a:spcPts val="180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GB" sz="2800" dirty="0"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Explore the correlation between being independent and being an effective learner</a:t>
                      </a:r>
                    </a:p>
                    <a:p>
                      <a:pPr marL="283845" indent="0">
                        <a:lnSpc>
                          <a:spcPct val="100000"/>
                        </a:lnSpc>
                        <a:spcBef>
                          <a:spcPts val="180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GB" sz="2800" dirty="0"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Identify how we can encourage children to be independent in school </a:t>
                      </a:r>
                    </a:p>
                    <a:p>
                      <a:pPr marL="283845" indent="0">
                        <a:lnSpc>
                          <a:spcPct val="100000"/>
                        </a:lnSpc>
                        <a:spcBef>
                          <a:spcPts val="180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GB" sz="2800" dirty="0"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Explore ways to support children develop self-help skills at home </a:t>
                      </a:r>
                    </a:p>
                    <a:p>
                      <a:pPr marL="283845" indent="0">
                        <a:lnSpc>
                          <a:spcPct val="100000"/>
                        </a:lnSpc>
                        <a:spcBef>
                          <a:spcPts val="180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GB" sz="2800" dirty="0"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Reinforce the importance of supporting children to be independent </a:t>
                      </a:r>
                    </a:p>
                    <a:p>
                      <a:pPr marL="283845" indent="0">
                        <a:lnSpc>
                          <a:spcPct val="100000"/>
                        </a:lnSpc>
                        <a:spcBef>
                          <a:spcPts val="180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endParaRPr lang="en-GB" sz="2800" dirty="0"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283845" indent="0">
                        <a:lnSpc>
                          <a:spcPct val="100000"/>
                        </a:lnSpc>
                        <a:spcBef>
                          <a:spcPts val="180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endParaRPr lang="en-GB" sz="2800" dirty="0"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91275201"/>
                  </a:ext>
                </a:extLst>
              </a:tr>
            </a:tbl>
          </a:graphicData>
        </a:graphic>
      </p:graphicFrame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48DBA57-D0CB-4897-A2F1-C92AE65854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Playback Learning Academy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574880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082DC043-54B8-4E94-888F-E9FC0715AE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Playback Learning Academy</a:t>
            </a:r>
            <a:endParaRPr lang="en-GB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9A217B5-5DAB-4D55-905C-A28306BB960E}"/>
              </a:ext>
            </a:extLst>
          </p:cNvPr>
          <p:cNvSpPr/>
          <p:nvPr/>
        </p:nvSpPr>
        <p:spPr>
          <a:xfrm>
            <a:off x="1198656" y="1015807"/>
            <a:ext cx="9794686" cy="477053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spcBef>
                <a:spcPts val="2400"/>
              </a:spcBef>
            </a:pPr>
            <a:endParaRPr lang="en-GB" sz="2800" dirty="0">
              <a:latin typeface="Arial Narrow" panose="020B0606020202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spcBef>
                <a:spcPts val="2400"/>
              </a:spcBef>
            </a:pPr>
            <a:r>
              <a:rPr lang="en-GB" sz="2800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There is a significant correlation between being independent and being an effective learner.</a:t>
            </a:r>
          </a:p>
          <a:p>
            <a:pPr>
              <a:spcBef>
                <a:spcPts val="2400"/>
              </a:spcBef>
            </a:pPr>
            <a:r>
              <a:rPr lang="en-GB" sz="2800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Encouraging children to do things for themselves has a positive impact on them.</a:t>
            </a:r>
          </a:p>
          <a:p>
            <a:pPr>
              <a:spcBef>
                <a:spcPts val="2400"/>
              </a:spcBef>
            </a:pPr>
            <a:r>
              <a:rPr lang="en-GB" sz="2800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Encouraging children to do things for themselves develops their self-esteem, become more independent and confident to learn. </a:t>
            </a:r>
          </a:p>
          <a:p>
            <a:pPr>
              <a:spcBef>
                <a:spcPts val="2400"/>
              </a:spcBef>
            </a:pPr>
            <a:endParaRPr lang="en-GB" sz="2800" dirty="0">
              <a:latin typeface="Arial Narrow" panose="020B0606020202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BD32B615-5708-4D12-B246-DF399F18BC6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63061575"/>
              </p:ext>
            </p:extLst>
          </p:nvPr>
        </p:nvGraphicFramePr>
        <p:xfrm>
          <a:off x="461114" y="69500"/>
          <a:ext cx="11269771" cy="579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269771">
                  <a:extLst>
                    <a:ext uri="{9D8B030D-6E8A-4147-A177-3AD203B41FA5}">
                      <a16:colId xmlns:a16="http://schemas.microsoft.com/office/drawing/2014/main" val="2204629157"/>
                    </a:ext>
                  </a:extLst>
                </a:gridCol>
              </a:tblGrid>
              <a:tr h="436561">
                <a:tc>
                  <a:txBody>
                    <a:bodyPr/>
                    <a:lstStyle/>
                    <a:p>
                      <a:pPr algn="ctr"/>
                      <a:r>
                        <a:rPr lang="en-GB" sz="320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Introduction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7289892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59304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082DC043-54B8-4E94-888F-E9FC0715AE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Playback Learning Academy</a:t>
            </a:r>
            <a:endParaRPr lang="en-GB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9A217B5-5DAB-4D55-905C-A28306BB960E}"/>
              </a:ext>
            </a:extLst>
          </p:cNvPr>
          <p:cNvSpPr/>
          <p:nvPr/>
        </p:nvSpPr>
        <p:spPr>
          <a:xfrm>
            <a:off x="1659817" y="1038890"/>
            <a:ext cx="8872366" cy="478021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2800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When we offer and promote choices and independence this will help children to feel responsible, confident and trusted.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2800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2800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With increased independence children will be more confident to express themselves.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GB" sz="2800" dirty="0">
              <a:latin typeface="Arial Narrow" panose="020B0606020202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2800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Children will understand the impact of their choices and decisions and be more aware of their responsibilities. 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GB" sz="3200" dirty="0">
              <a:latin typeface="Arial Narrow" panose="020B0606020202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93D0AA4-85F2-48BF-9828-292F8D8D74F2}"/>
              </a:ext>
            </a:extLst>
          </p:cNvPr>
          <p:cNvSpPr txBox="1"/>
          <p:nvPr/>
        </p:nvSpPr>
        <p:spPr>
          <a:xfrm>
            <a:off x="3211891" y="136525"/>
            <a:ext cx="614783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Promote choices and independence</a:t>
            </a:r>
            <a:endParaRPr lang="en-GB" sz="3200" b="1" dirty="0"/>
          </a:p>
        </p:txBody>
      </p:sp>
    </p:spTree>
    <p:extLst>
      <p:ext uri="{BB962C8B-B14F-4D97-AF65-F5344CB8AC3E}">
        <p14:creationId xmlns:p14="http://schemas.microsoft.com/office/powerpoint/2010/main" val="32122371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7D37AA0B-34E1-44FE-B1A5-756510BC87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Playback Learning Academy</a:t>
            </a:r>
            <a:endParaRPr lang="en-GB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822556B-96D7-4A89-8E2E-6C3428C7FB34}"/>
              </a:ext>
            </a:extLst>
          </p:cNvPr>
          <p:cNvSpPr/>
          <p:nvPr/>
        </p:nvSpPr>
        <p:spPr>
          <a:xfrm>
            <a:off x="1539793" y="1531525"/>
            <a:ext cx="9112414" cy="379495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endParaRPr lang="en-GB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GB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GB" sz="1200" dirty="0">
              <a:latin typeface="Arial Narrow" panose="020B0606020202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2800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What choices do you offer?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GB" sz="2800" dirty="0">
              <a:latin typeface="Arial Narrow" panose="020B0606020202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2800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For example. household chores or self-care?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2800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GB" sz="3600" dirty="0">
              <a:latin typeface="Arial Narrow" panose="020B0606020202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C78BF69-90D3-4679-911C-4AD979F1285E}"/>
              </a:ext>
            </a:extLst>
          </p:cNvPr>
          <p:cNvSpPr txBox="1"/>
          <p:nvPr/>
        </p:nvSpPr>
        <p:spPr>
          <a:xfrm>
            <a:off x="1419586" y="253128"/>
            <a:ext cx="9642383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Do you encourage dependence or independence at home? 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777031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00CF8888-54FB-48D4-AD69-C1A9E2E28D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Playback Learning Academy</a:t>
            </a:r>
            <a:endParaRPr lang="en-GB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D012F0D-D201-4C09-85ED-BA22535A6972}"/>
              </a:ext>
            </a:extLst>
          </p:cNvPr>
          <p:cNvSpPr/>
          <p:nvPr/>
        </p:nvSpPr>
        <p:spPr>
          <a:xfrm>
            <a:off x="1936917" y="1552831"/>
            <a:ext cx="8318164" cy="286232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endParaRPr lang="en-GB" sz="3600" b="1" dirty="0">
              <a:latin typeface="Arial Narrow" panose="020B0606020202030204" pitchFamily="34" charset="0"/>
            </a:endParaRPr>
          </a:p>
          <a:p>
            <a:pPr algn="ctr"/>
            <a:endParaRPr lang="en-GB" sz="3600" b="1" dirty="0">
              <a:latin typeface="Arial Narrow" panose="020B0606020202030204" pitchFamily="34" charset="0"/>
            </a:endParaRPr>
          </a:p>
          <a:p>
            <a:pPr algn="ctr"/>
            <a:r>
              <a:rPr lang="en-GB" sz="2800" dirty="0">
                <a:latin typeface="Arial Narrow" panose="020B0606020202030204" pitchFamily="34" charset="0"/>
              </a:rPr>
              <a:t>Activity</a:t>
            </a:r>
            <a:r>
              <a:rPr lang="en-GB" sz="3600" b="1" dirty="0">
                <a:latin typeface="Arial Narrow" panose="020B0606020202030204" pitchFamily="34" charset="0"/>
              </a:rPr>
              <a:t> </a:t>
            </a:r>
          </a:p>
          <a:p>
            <a:pPr algn="ctr"/>
            <a:endParaRPr lang="en-GB" sz="3600" b="1" dirty="0">
              <a:latin typeface="Arial Narrow" panose="020B0606020202030204" pitchFamily="34" charset="0"/>
            </a:endParaRPr>
          </a:p>
          <a:p>
            <a:pPr algn="ctr"/>
            <a:endParaRPr lang="en-GB" sz="3600" dirty="0">
              <a:latin typeface="Arial Narrow" panose="020B060602020203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83A62F5-2ACC-460B-B864-B9D6B2A61051}"/>
              </a:ext>
            </a:extLst>
          </p:cNvPr>
          <p:cNvSpPr txBox="1"/>
          <p:nvPr/>
        </p:nvSpPr>
        <p:spPr>
          <a:xfrm>
            <a:off x="2864184" y="136525"/>
            <a:ext cx="6537367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dirty="0">
                <a:latin typeface="Arial Narrow" panose="020B0606020202030204" pitchFamily="34" charset="0"/>
              </a:rPr>
              <a:t>Distribute the Self-help Skills at School 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845202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00CF8888-54FB-48D4-AD69-C1A9E2E28D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Playback Learning Academy</a:t>
            </a:r>
            <a:endParaRPr lang="en-GB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D012F0D-D201-4C09-85ED-BA22535A6972}"/>
              </a:ext>
            </a:extLst>
          </p:cNvPr>
          <p:cNvSpPr/>
          <p:nvPr/>
        </p:nvSpPr>
        <p:spPr>
          <a:xfrm>
            <a:off x="1807318" y="1659834"/>
            <a:ext cx="8241354" cy="286232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endParaRPr lang="en-GB" sz="3600" b="1" dirty="0">
              <a:latin typeface="Arial Narrow" panose="020B0606020202030204" pitchFamily="34" charset="0"/>
            </a:endParaRPr>
          </a:p>
          <a:p>
            <a:pPr algn="ctr"/>
            <a:endParaRPr lang="en-GB" sz="3600" b="1" dirty="0">
              <a:latin typeface="Arial Narrow" panose="020B0606020202030204" pitchFamily="34" charset="0"/>
            </a:endParaRPr>
          </a:p>
          <a:p>
            <a:pPr algn="ctr"/>
            <a:r>
              <a:rPr lang="en-GB" sz="3600" dirty="0">
                <a:latin typeface="Arial Narrow" panose="020B0606020202030204" pitchFamily="34" charset="0"/>
              </a:rPr>
              <a:t>Activity</a:t>
            </a:r>
            <a:r>
              <a:rPr lang="en-GB" sz="3600" b="1" dirty="0">
                <a:latin typeface="Arial Narrow" panose="020B0606020202030204" pitchFamily="34" charset="0"/>
              </a:rPr>
              <a:t> </a:t>
            </a:r>
          </a:p>
          <a:p>
            <a:pPr algn="ctr"/>
            <a:endParaRPr lang="en-GB" sz="3600" b="1" dirty="0">
              <a:latin typeface="Arial Narrow" panose="020B0606020202030204" pitchFamily="34" charset="0"/>
            </a:endParaRPr>
          </a:p>
          <a:p>
            <a:pPr algn="ctr"/>
            <a:endParaRPr lang="en-GB" sz="3600" dirty="0">
              <a:latin typeface="Arial Narrow" panose="020B060602020203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7652C1A-57F0-444B-9AD0-72FE7E507772}"/>
              </a:ext>
            </a:extLst>
          </p:cNvPr>
          <p:cNvSpPr txBox="1"/>
          <p:nvPr/>
        </p:nvSpPr>
        <p:spPr>
          <a:xfrm>
            <a:off x="2957159" y="198124"/>
            <a:ext cx="6353021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dirty="0">
                <a:latin typeface="Arial Narrow" panose="020B0606020202030204" pitchFamily="34" charset="0"/>
              </a:rPr>
              <a:t>Distribute the Self-help Skills at Home 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251728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7D37AA0B-34E1-44FE-B1A5-756510BC87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Playback Learning Academy</a:t>
            </a:r>
            <a:endParaRPr lang="en-GB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846BC60-0B7C-40C9-BDF0-E8D19A31EEA1}"/>
              </a:ext>
            </a:extLst>
          </p:cNvPr>
          <p:cNvSpPr/>
          <p:nvPr/>
        </p:nvSpPr>
        <p:spPr>
          <a:xfrm>
            <a:off x="771787" y="1217701"/>
            <a:ext cx="10981189" cy="367825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</a:pPr>
            <a:endParaRPr lang="en-GB" sz="3200" dirty="0">
              <a:latin typeface="Arial Narrow" panose="020B0606020202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</a:pPr>
            <a:endParaRPr lang="en-GB" sz="1200" b="1" dirty="0">
              <a:latin typeface="Arial Narrow" panose="020B0606020202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</a:pPr>
            <a:r>
              <a:rPr lang="en-GB" sz="2800" b="1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Explain the purpose of the activity including why it is important for children to: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GB" sz="2800" dirty="0">
              <a:latin typeface="Arial Narrow" panose="020B0606020202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2800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Identify their self-help skills and development needs at home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GB" sz="3200" dirty="0">
              <a:latin typeface="Arial Narrow" panose="020B0606020202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GB" sz="1200" dirty="0">
              <a:latin typeface="Arial Narrow" panose="020B0606020202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87E2AA5-9347-4898-96E3-4CCAC7C60EBF}"/>
              </a:ext>
            </a:extLst>
          </p:cNvPr>
          <p:cNvSpPr txBox="1"/>
          <p:nvPr/>
        </p:nvSpPr>
        <p:spPr>
          <a:xfrm>
            <a:off x="4003117" y="136525"/>
            <a:ext cx="4185761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Family activity at home:</a:t>
            </a:r>
            <a:r>
              <a:rPr lang="en-GB" sz="3200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8220239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7D37AA0B-34E1-44FE-B1A5-756510BC87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Playback Learning Academy</a:t>
            </a:r>
            <a:endParaRPr lang="en-GB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81FAA4E-262E-4A51-8694-0E1F7F575BAF}"/>
              </a:ext>
            </a:extLst>
          </p:cNvPr>
          <p:cNvSpPr/>
          <p:nvPr/>
        </p:nvSpPr>
        <p:spPr>
          <a:xfrm>
            <a:off x="1357177" y="1296858"/>
            <a:ext cx="9477641" cy="465768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endParaRPr lang="en-GB" sz="1200" dirty="0">
              <a:latin typeface="Arial Narrow" panose="020B0606020202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Bef>
                <a:spcPts val="1200"/>
              </a:spcBef>
            </a:pPr>
            <a:r>
              <a:rPr lang="en-GB" sz="2800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Was there anything that surprised you as parents/carers?</a:t>
            </a:r>
          </a:p>
          <a:p>
            <a:pPr>
              <a:spcBef>
                <a:spcPts val="1200"/>
              </a:spcBef>
            </a:pPr>
            <a:endParaRPr lang="en-GB" sz="2800" dirty="0">
              <a:latin typeface="Arial Narrow" panose="020B0606020202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Bef>
                <a:spcPts val="1200"/>
              </a:spcBef>
            </a:pPr>
            <a:r>
              <a:rPr lang="en-GB" sz="2800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Could your children identify anything that they could not do?</a:t>
            </a:r>
          </a:p>
          <a:p>
            <a:pPr>
              <a:spcBef>
                <a:spcPts val="1200"/>
              </a:spcBef>
            </a:pPr>
            <a:endParaRPr lang="en-GB" sz="2800" dirty="0">
              <a:latin typeface="Arial Narrow" panose="020B0606020202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Bef>
                <a:spcPts val="1200"/>
              </a:spcBef>
            </a:pPr>
            <a:r>
              <a:rPr lang="en-GB" sz="2800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Could your children identify what self-help skills they need to develop?</a:t>
            </a:r>
          </a:p>
          <a:p>
            <a:pPr>
              <a:spcBef>
                <a:spcPts val="1200"/>
              </a:spcBef>
            </a:pPr>
            <a:endParaRPr lang="en-GB" sz="2800" dirty="0">
              <a:latin typeface="Arial Narrow" panose="020B0606020202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Bef>
                <a:spcPts val="1200"/>
              </a:spcBef>
              <a:spcAft>
                <a:spcPts val="800"/>
              </a:spcAft>
            </a:pPr>
            <a:r>
              <a:rPr lang="en-GB" sz="2800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Do your children have skills they do not use at home?</a:t>
            </a:r>
          </a:p>
          <a:p>
            <a:pPr marL="342900" indent="-342900">
              <a:spcAft>
                <a:spcPts val="800"/>
              </a:spcAft>
              <a:buFont typeface="Arial Narrow" panose="020B0606020202030204" pitchFamily="34" charset="0"/>
              <a:buChar char="•"/>
            </a:pPr>
            <a:endParaRPr lang="en-GB" sz="1200" dirty="0">
              <a:latin typeface="Arial Narrow" panose="020B0606020202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560007E-A113-4AA5-91BE-7B4C70C5E61B}"/>
              </a:ext>
            </a:extLst>
          </p:cNvPr>
          <p:cNvSpPr txBox="1"/>
          <p:nvPr/>
        </p:nvSpPr>
        <p:spPr>
          <a:xfrm>
            <a:off x="1213091" y="234181"/>
            <a:ext cx="6428363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Discuss the following after the activity: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41204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7D37AA0B-34E1-44FE-B1A5-756510BC87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Playback Learning Academy</a:t>
            </a:r>
            <a:endParaRPr lang="en-GB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81FAA4E-262E-4A51-8694-0E1F7F575BAF}"/>
              </a:ext>
            </a:extLst>
          </p:cNvPr>
          <p:cNvSpPr/>
          <p:nvPr/>
        </p:nvSpPr>
        <p:spPr>
          <a:xfrm>
            <a:off x="1214392" y="1105546"/>
            <a:ext cx="9763214" cy="458587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n-GB" sz="2800" dirty="0">
                <a:latin typeface="Arial Narrow" panose="020B0606020202030204" pitchFamily="34" charset="0"/>
              </a:rPr>
              <a:t>Using lists or timetables</a:t>
            </a:r>
          </a:p>
          <a:p>
            <a:endParaRPr lang="en-GB" sz="2800" dirty="0">
              <a:latin typeface="Arial Narrow" panose="020B0606020202030204" pitchFamily="34" charset="0"/>
            </a:endParaRPr>
          </a:p>
          <a:p>
            <a:r>
              <a:rPr lang="en-GB" sz="2800" dirty="0">
                <a:latin typeface="Arial Narrow" panose="020B0606020202030204" pitchFamily="34" charset="0"/>
              </a:rPr>
              <a:t>Encouraging children in decision making</a:t>
            </a:r>
          </a:p>
          <a:p>
            <a:endParaRPr lang="en-GB" sz="2800" dirty="0">
              <a:latin typeface="Arial Narrow" panose="020B0606020202030204" pitchFamily="34" charset="0"/>
            </a:endParaRPr>
          </a:p>
          <a:p>
            <a:r>
              <a:rPr lang="en-GB" sz="2800" dirty="0">
                <a:latin typeface="Arial Narrow" panose="020B0606020202030204" pitchFamily="34" charset="0"/>
              </a:rPr>
              <a:t>Encouraging children to take responsibility for specific jobs around the house</a:t>
            </a:r>
          </a:p>
          <a:p>
            <a:endParaRPr lang="en-GB" sz="2800" dirty="0">
              <a:latin typeface="Arial Narrow" panose="020B0606020202030204" pitchFamily="34" charset="0"/>
            </a:endParaRPr>
          </a:p>
          <a:p>
            <a:r>
              <a:rPr lang="en-GB" sz="2800">
                <a:latin typeface="Arial Narrow" panose="020B0606020202030204" pitchFamily="34" charset="0"/>
              </a:rPr>
              <a:t>Being specific </a:t>
            </a:r>
            <a:r>
              <a:rPr lang="en-GB" sz="2800" dirty="0">
                <a:latin typeface="Arial Narrow" panose="020B0606020202030204" pitchFamily="34" charset="0"/>
              </a:rPr>
              <a:t>when asking them what you want them to do</a:t>
            </a:r>
          </a:p>
          <a:p>
            <a:endParaRPr lang="en-GB" sz="2800" dirty="0">
              <a:latin typeface="Arial Narrow" panose="020B0606020202030204" pitchFamily="34" charset="0"/>
            </a:endParaRPr>
          </a:p>
          <a:p>
            <a:r>
              <a:rPr lang="en-GB" sz="2800" dirty="0">
                <a:latin typeface="Arial Narrow" panose="020B0606020202030204" pitchFamily="34" charset="0"/>
              </a:rPr>
              <a:t>For example.  ‘Tidy your room’ can be too vague. Use post it or checklist.</a:t>
            </a:r>
            <a:endParaRPr lang="en-GB" sz="2800" dirty="0">
              <a:latin typeface="Arial Narrow" panose="020B0606020202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indent="-342900">
              <a:spcAft>
                <a:spcPts val="800"/>
              </a:spcAft>
              <a:buFont typeface="Arial Narrow" panose="020B0606020202030204" pitchFamily="34" charset="0"/>
              <a:buChar char="•"/>
            </a:pPr>
            <a:endParaRPr lang="en-GB" sz="1200" dirty="0">
              <a:latin typeface="Arial Narrow" panose="020B0606020202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BB12EA2-8EBB-4690-90C0-484809041ECB}"/>
              </a:ext>
            </a:extLst>
          </p:cNvPr>
          <p:cNvSpPr txBox="1"/>
          <p:nvPr/>
        </p:nvSpPr>
        <p:spPr>
          <a:xfrm>
            <a:off x="1330913" y="359923"/>
            <a:ext cx="9530173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dirty="0">
                <a:latin typeface="Arial Narrow" panose="020B0606020202030204" pitchFamily="34" charset="0"/>
              </a:rPr>
              <a:t>Ideas for parents/carers to support children could include: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3490291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00CF8888-54FB-48D4-AD69-C1A9E2E28D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z="1400" b="1" dirty="0">
                <a:solidFill>
                  <a:schemeClr val="tx1"/>
                </a:solidFill>
                <a:latin typeface="Arial Narrow" panose="020B0606020202030204" pitchFamily="34" charset="0"/>
              </a:rPr>
              <a:t>Playback Learning Academy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BF44C63-D568-417F-B14C-859C6A14F3A7}"/>
              </a:ext>
            </a:extLst>
          </p:cNvPr>
          <p:cNvSpPr/>
          <p:nvPr/>
        </p:nvSpPr>
        <p:spPr>
          <a:xfrm>
            <a:off x="1903379" y="2372749"/>
            <a:ext cx="8385242" cy="211250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endParaRPr lang="en-GB" sz="4000" b="1" dirty="0">
              <a:latin typeface="Arial Narrow" panose="020B0606020202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GB" sz="3200" b="1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Feedback/closing summary 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endParaRPr lang="en-GB" sz="4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6032324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1182</TotalTime>
  <Words>419</Words>
  <Application>Microsoft Office PowerPoint</Application>
  <PresentationFormat>Widescreen</PresentationFormat>
  <Paragraphs>79</Paragraphs>
  <Slides>12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12</vt:i4>
      </vt:variant>
    </vt:vector>
  </HeadingPairs>
  <TitlesOfParts>
    <vt:vector size="19" baseType="lpstr">
      <vt:lpstr>Arial</vt:lpstr>
      <vt:lpstr>Arial Narrow</vt:lpstr>
      <vt:lpstr>Calibri</vt:lpstr>
      <vt:lpstr>Calibri Light</vt:lpstr>
      <vt:lpstr>Frutiger LT 55 Roman</vt:lpstr>
      <vt:lpstr>Office Theme</vt:lpstr>
      <vt:lpstr>1_Office Theme</vt:lpstr>
      <vt:lpstr>PowerPoint Presentation</vt:lpstr>
      <vt:lpstr>          </vt:lpstr>
      <vt:lpstr>Session 15: How can children develop self-help skills?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User1</dc:creator>
  <cp:lastModifiedBy>liz fitzpatrick</cp:lastModifiedBy>
  <cp:revision>36</cp:revision>
  <cp:lastPrinted>2019-04-01T15:46:14Z</cp:lastPrinted>
  <dcterms:created xsi:type="dcterms:W3CDTF">2019-03-26T12:31:19Z</dcterms:created>
  <dcterms:modified xsi:type="dcterms:W3CDTF">2022-01-09T16:57:24Z</dcterms:modified>
</cp:coreProperties>
</file>