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705" r:id="rId3"/>
    <p:sldId id="704" r:id="rId4"/>
    <p:sldId id="471" r:id="rId5"/>
    <p:sldId id="433" r:id="rId6"/>
    <p:sldId id="434" r:id="rId7"/>
    <p:sldId id="435" r:id="rId8"/>
    <p:sldId id="725" r:id="rId9"/>
    <p:sldId id="726" r:id="rId10"/>
    <p:sldId id="436" r:id="rId11"/>
    <p:sldId id="555" r:id="rId12"/>
    <p:sldId id="554" r:id="rId13"/>
    <p:sldId id="683" r:id="rId14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8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2030" cy="34593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081" y="1"/>
            <a:ext cx="4342030" cy="34593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9342DD3C-94D0-478B-9254-78508266257C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0425"/>
            <a:ext cx="4132263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391" y="3316156"/>
            <a:ext cx="8015931" cy="2712779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815"/>
            <a:ext cx="4342030" cy="34593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081" y="6543815"/>
            <a:ext cx="4342030" cy="34593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BBE3519E-9F75-431C-9E33-FB560A72C7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020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75BB-F852-4FBE-AA51-CA814DAD0E8F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18264-EAA8-4D47-8C36-A05E2ACA3E1E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804E-4B40-4076-9455-4C5E88AE34A4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6EF32-9901-41AE-9727-D6F4926E2785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5132F-104D-420E-9530-304A6AEA2AB9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D1B9C-2F0F-4EB8-B86E-B824B6ED59FD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B3908-8C4A-4233-A945-9C9348C2C67F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83916-4080-4DF6-95C2-D0DB430EFF6A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DA47D-8C91-4F8A-85E0-55179CE0F9E3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6B363-D0BB-41F4-87E5-505B7F2A30A6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445EA-A694-4B5F-B6FC-5622AB14C678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2019813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177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0613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986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040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227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4909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9985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0438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07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46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9E7969-2C79-4900-B726-4AD29556118A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266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8" y="1624227"/>
            <a:ext cx="1037011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000366" y="411564"/>
            <a:ext cx="2036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11: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9992B-0987-4EAE-99B0-CA9BB9497EE4}"/>
              </a:ext>
            </a:extLst>
          </p:cNvPr>
          <p:cNvSpPr txBox="1"/>
          <p:nvPr/>
        </p:nvSpPr>
        <p:spPr>
          <a:xfrm>
            <a:off x="1716075" y="2844223"/>
            <a:ext cx="9583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we support children to develop positive emotions?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5811" y="365125"/>
            <a:ext cx="11313459" cy="800945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11:  How do we support children to develop positive emotions?</a:t>
            </a:r>
            <a:endParaRPr lang="en-GB" sz="32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586842"/>
              </p:ext>
            </p:extLst>
          </p:nvPr>
        </p:nvGraphicFramePr>
        <p:xfrm>
          <a:off x="1429241" y="1314614"/>
          <a:ext cx="9566598" cy="5013325"/>
        </p:xfrm>
        <a:graphic>
          <a:graphicData uri="http://schemas.openxmlformats.org/drawingml/2006/table">
            <a:tbl>
              <a:tblPr firstRow="1" firstCol="1" bandRow="1"/>
              <a:tblGrid>
                <a:gridCol w="9566598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what we mean by emotions and how these can change in different situations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how our emotions impact on ourselves and others 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ways that children can manage emotions positively and reduce negative emotions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why it is important children know who to talk to help them cope with negative emotions</a:t>
                      </a:r>
                    </a:p>
                    <a:p>
                      <a:pPr marL="283845" inden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6341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08B472-B84B-46E7-AFBB-E754E3E0F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B8A148-7790-4FB9-998E-403517654FCB}"/>
              </a:ext>
            </a:extLst>
          </p:cNvPr>
          <p:cNvSpPr/>
          <p:nvPr/>
        </p:nvSpPr>
        <p:spPr>
          <a:xfrm>
            <a:off x="1566509" y="1048306"/>
            <a:ext cx="9209981" cy="44760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we mean by our emotional self?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we support children to understand their emotions and that their emotions can change in different situations?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Why is it sometimes difficult to say how we feel?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Should we always say what we think?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0BF616C-F698-48D9-A99F-90EC3D1A5A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52541"/>
              </p:ext>
            </p:extLst>
          </p:nvPr>
        </p:nvGraphicFramePr>
        <p:xfrm>
          <a:off x="568723" y="136525"/>
          <a:ext cx="1105455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4551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532186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107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D2491A8-B4A8-4317-87A9-B75DA3353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BF69A1-BC70-45DC-84C4-E593F2DECB0D}"/>
              </a:ext>
            </a:extLst>
          </p:cNvPr>
          <p:cNvSpPr/>
          <p:nvPr/>
        </p:nvSpPr>
        <p:spPr>
          <a:xfrm>
            <a:off x="1303227" y="1298646"/>
            <a:ext cx="9585541" cy="34921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we can support children to express their feelings and manage their emotions positively?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children react to situations depending on their attitude/previous experiences?</a:t>
            </a:r>
            <a:endParaRPr lang="en-GB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9210B7-AA6C-481D-B4D2-451E820EB188}"/>
              </a:ext>
            </a:extLst>
          </p:cNvPr>
          <p:cNvSpPr txBox="1"/>
          <p:nvPr/>
        </p:nvSpPr>
        <p:spPr>
          <a:xfrm>
            <a:off x="2207494" y="237193"/>
            <a:ext cx="75841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we mean by coping skills/resilience?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6347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FCB038-7578-4E60-B289-106AE4D8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AF58D6-A902-4211-AF28-0A1919EEEE70}"/>
              </a:ext>
            </a:extLst>
          </p:cNvPr>
          <p:cNvSpPr/>
          <p:nvPr/>
        </p:nvSpPr>
        <p:spPr>
          <a:xfrm>
            <a:off x="1413293" y="833886"/>
            <a:ext cx="9365414" cy="45343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4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buSzPts val="1400"/>
            </a:pPr>
            <a:r>
              <a:rPr lang="en-GB" sz="2400" dirty="0">
                <a:latin typeface="Arial Narrow" panose="020B0606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They have been selected for their sports’ team?</a:t>
            </a:r>
          </a:p>
          <a:p>
            <a:pPr>
              <a:lnSpc>
                <a:spcPct val="107000"/>
              </a:lnSpc>
              <a:buSzPts val="1400"/>
            </a:pPr>
            <a:endParaRPr lang="en-GB" sz="2400" dirty="0">
              <a:latin typeface="Arial Narrow" panose="020B0606020202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SzPts val="1400"/>
            </a:pPr>
            <a:r>
              <a:rPr lang="en-GB" sz="2400" dirty="0">
                <a:latin typeface="Arial Narrow" panose="020B0606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How would they express themselves? </a:t>
            </a:r>
          </a:p>
          <a:p>
            <a:pPr>
              <a:lnSpc>
                <a:spcPct val="107000"/>
              </a:lnSpc>
              <a:buSzPts val="1400"/>
            </a:pPr>
            <a:endParaRPr lang="en-GB" sz="2400" dirty="0">
              <a:latin typeface="Arial Narrow" panose="020B0606020202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buSzPts val="1400"/>
            </a:pPr>
            <a:r>
              <a:rPr lang="en-GB" sz="2400" dirty="0">
                <a:latin typeface="Arial Narrow" panose="020B0606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Their friend was also looking forward to being selected for the sport team but has not been picked.</a:t>
            </a:r>
          </a:p>
          <a:p>
            <a:pPr>
              <a:lnSpc>
                <a:spcPct val="107000"/>
              </a:lnSpc>
              <a:buSzPts val="1400"/>
            </a:pPr>
            <a:endParaRPr lang="en-GB" sz="2400" dirty="0">
              <a:latin typeface="Arial Narrow" panose="020B0606020202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could they support their friend to feel better and cope with their feelings of disappointment?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00FDD9-BB38-4F7C-9CEE-4CA9080A33BE}"/>
              </a:ext>
            </a:extLst>
          </p:cNvPr>
          <p:cNvSpPr txBox="1"/>
          <p:nvPr/>
        </p:nvSpPr>
        <p:spPr>
          <a:xfrm>
            <a:off x="2501907" y="136525"/>
            <a:ext cx="75841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might your child react in this scenario…..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9904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FCB038-7578-4E60-B289-106AE4D8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AF58D6-A902-4211-AF28-0A1919EEEE70}"/>
              </a:ext>
            </a:extLst>
          </p:cNvPr>
          <p:cNvSpPr/>
          <p:nvPr/>
        </p:nvSpPr>
        <p:spPr>
          <a:xfrm>
            <a:off x="1186747" y="1084592"/>
            <a:ext cx="9818503" cy="48826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400" dirty="0">
              <a:latin typeface="Arial Narrow" panose="020B0606020202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r>
              <a:rPr lang="en-GB" sz="2800" dirty="0">
                <a:latin typeface="Arial Narrow" panose="020B0606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Explore how they would feel if they have received a ticket to see their favourite boy/girl band. Their friend doesn’t receive a ticket. 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endParaRPr lang="en-GB" sz="1600" dirty="0">
              <a:latin typeface="Arial Narrow" panose="020B060602020203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r>
              <a:rPr lang="en-GB" sz="2800" dirty="0">
                <a:latin typeface="Arial Narrow" panose="020B0606020202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How do they think their friend would be feeling?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endParaRPr lang="en-GB" sz="1600" dirty="0">
              <a:latin typeface="Arial Narrow" panose="020B060602020203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could they help their friend not to feel negative emotions, to feel better?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endParaRPr lang="en-GB" sz="16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could their friend cope with their feelings of disappointment? </a:t>
            </a:r>
          </a:p>
          <a:p>
            <a:pPr>
              <a:lnSpc>
                <a:spcPct val="107000"/>
              </a:lnSpc>
              <a:spcAft>
                <a:spcPts val="800"/>
              </a:spcAft>
              <a:buSzPts val="1400"/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43CA86-0F4C-4BFC-87A4-C66EC8B0E3BC}"/>
              </a:ext>
            </a:extLst>
          </p:cNvPr>
          <p:cNvSpPr txBox="1"/>
          <p:nvPr/>
        </p:nvSpPr>
        <p:spPr>
          <a:xfrm>
            <a:off x="2501905" y="222818"/>
            <a:ext cx="75841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might your child react in this scenario…..</a:t>
            </a:r>
            <a:endParaRPr lang="en-GB" sz="32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547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408B472-B84B-46E7-AFBB-E754E3E0F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0EA57-7173-4844-AC5B-69B948DA8BB1}"/>
              </a:ext>
            </a:extLst>
          </p:cNvPr>
          <p:cNvSpPr/>
          <p:nvPr/>
        </p:nvSpPr>
        <p:spPr>
          <a:xfrm>
            <a:off x="1084163" y="1007451"/>
            <a:ext cx="10023670" cy="45243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2800" dirty="0">
                <a:latin typeface="Arial Narrow" panose="020B0606020202030204" pitchFamily="34" charset="0"/>
              </a:rPr>
              <a:t>Consider the </a:t>
            </a:r>
            <a:r>
              <a:rPr lang="en-GB" sz="2800" b="1" dirty="0">
                <a:latin typeface="Arial Narrow" panose="020B0606020202030204" pitchFamily="34" charset="0"/>
              </a:rPr>
              <a:t>Positive emotions </a:t>
            </a:r>
            <a:r>
              <a:rPr lang="en-GB" sz="2800" dirty="0">
                <a:latin typeface="Arial Narrow" panose="020B0606020202030204" pitchFamily="34" charset="0"/>
              </a:rPr>
              <a:t>statements to help children to recognise how they could react emotionally to a range of situations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How should we encourage children to focus their energies on positive emotions?</a:t>
            </a: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endParaRPr lang="en-GB" sz="2800" dirty="0">
              <a:latin typeface="Arial Narrow" panose="020B0606020202030204" pitchFamily="34" charset="0"/>
            </a:endParaRPr>
          </a:p>
          <a:p>
            <a:r>
              <a:rPr lang="en-GB" sz="2800" dirty="0">
                <a:latin typeface="Arial Narrow" panose="020B0606020202030204" pitchFamily="34" charset="0"/>
              </a:rPr>
              <a:t>Who can listen to them and help them to cope with negative emotions?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600" dirty="0">
              <a:latin typeface="Arial Narrow" panose="020B06060202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59CD5B-45E9-43BF-8976-1EA091B98EA7}"/>
              </a:ext>
            </a:extLst>
          </p:cNvPr>
          <p:cNvSpPr txBox="1"/>
          <p:nvPr/>
        </p:nvSpPr>
        <p:spPr>
          <a:xfrm>
            <a:off x="3628015" y="136525"/>
            <a:ext cx="4935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Positive emotions statements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875022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0D69219-42D6-4191-8F31-7DB722456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b="1" dirty="0">
                <a:latin typeface="Arial Narrow" panose="020B0606020202030204" pitchFamily="34" charset="0"/>
              </a:rPr>
              <a:t>Playback Learning Academy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6073FA-9C0B-42EA-9BC7-B7F69BE21A42}"/>
              </a:ext>
            </a:extLst>
          </p:cNvPr>
          <p:cNvSpPr/>
          <p:nvPr/>
        </p:nvSpPr>
        <p:spPr>
          <a:xfrm>
            <a:off x="587229" y="857210"/>
            <a:ext cx="11274803" cy="50468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Explain the purpose of the </a:t>
            </a:r>
            <a:r>
              <a:rPr lang="en-GB" sz="2800" b="1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activity and why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is important for children to: </a:t>
            </a: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how they react emotionally in different situations</a:t>
            </a: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Understand how their emotions impact on them and others</a:t>
            </a:r>
          </a:p>
          <a:p>
            <a:pPr>
              <a:spcBef>
                <a:spcPts val="2400"/>
              </a:spcBef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Focus their energies on positive emotions</a:t>
            </a:r>
          </a:p>
          <a:p>
            <a:pPr>
              <a:spcBef>
                <a:spcPts val="2400"/>
              </a:spcBef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someone who listens to them and will help them to cope with negative emotions</a:t>
            </a:r>
          </a:p>
          <a:p>
            <a:pPr>
              <a:spcBef>
                <a:spcPts val="2400"/>
              </a:spcBef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374A8C-9D6A-4DBF-8752-0F2F027ABB0D}"/>
              </a:ext>
            </a:extLst>
          </p:cNvPr>
          <p:cNvSpPr txBox="1"/>
          <p:nvPr/>
        </p:nvSpPr>
        <p:spPr>
          <a:xfrm>
            <a:off x="4113487" y="13652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669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4CCDF96-3C67-4E16-A105-399233DB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0352C52-F62E-4985-984E-7D1AAEEDCB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2719910"/>
              </p:ext>
            </p:extLst>
          </p:nvPr>
        </p:nvGraphicFramePr>
        <p:xfrm>
          <a:off x="1427988" y="1086312"/>
          <a:ext cx="9336024" cy="498927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09970">
                  <a:extLst>
                    <a:ext uri="{9D8B030D-6E8A-4147-A177-3AD203B41FA5}">
                      <a16:colId xmlns:a16="http://schemas.microsoft.com/office/drawing/2014/main" val="28838148"/>
                    </a:ext>
                  </a:extLst>
                </a:gridCol>
                <a:gridCol w="8826054">
                  <a:extLst>
                    <a:ext uri="{9D8B030D-6E8A-4147-A177-3AD203B41FA5}">
                      <a16:colId xmlns:a16="http://schemas.microsoft.com/office/drawing/2014/main" val="408819868"/>
                    </a:ext>
                  </a:extLst>
                </a:gridCol>
              </a:tblGrid>
              <a:tr h="58704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</a:t>
                      </a:r>
                      <a:r>
                        <a:rPr lang="en-US" sz="2800" b="0" spc="9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must learn to like</a:t>
                      </a:r>
                      <a:r>
                        <a:rPr lang="en-US" sz="2800" b="0" spc="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myself</a:t>
                      </a: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604771"/>
                  </a:ext>
                </a:extLst>
              </a:tr>
              <a:tr h="5844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will try</a:t>
                      </a:r>
                      <a:r>
                        <a:rPr lang="en-US" sz="2800" b="0" spc="19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to</a:t>
                      </a:r>
                      <a:r>
                        <a:rPr lang="en-US" sz="2800" b="0" spc="6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stay calm</a:t>
                      </a: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377559"/>
                  </a:ext>
                </a:extLst>
              </a:tr>
              <a:tr h="5844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will always talk to someone</a:t>
                      </a:r>
                      <a:r>
                        <a:rPr lang="en-US" sz="2800" b="0" spc="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can trust</a:t>
                      </a: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992671"/>
                  </a:ext>
                </a:extLst>
              </a:tr>
              <a:tr h="5844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will avoid people who ask me</a:t>
                      </a:r>
                      <a:r>
                        <a:rPr lang="en-US" sz="2800" b="0" spc="11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to</a:t>
                      </a:r>
                      <a:r>
                        <a:rPr lang="en-US" sz="2800" b="0" spc="1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take risks</a:t>
                      </a: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614864"/>
                  </a:ext>
                </a:extLst>
              </a:tr>
              <a:tr h="5844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will never put myself in</a:t>
                      </a:r>
                      <a:r>
                        <a:rPr lang="en-US" sz="2800" b="0" spc="9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a dangerous situation</a:t>
                      </a:r>
                      <a:endParaRPr lang="en-GB" sz="2800" b="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753297"/>
                  </a:ext>
                </a:extLst>
              </a:tr>
              <a:tr h="5844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If I am feeling bad, I will</a:t>
                      </a:r>
                      <a:r>
                        <a:rPr lang="en-US" sz="2800" b="0" spc="17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do</a:t>
                      </a:r>
                      <a:r>
                        <a:rPr lang="en-US" sz="2800" b="0" spc="2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something positive</a:t>
                      </a: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914604"/>
                  </a:ext>
                </a:extLst>
              </a:tr>
              <a:tr h="57349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3815" algn="l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  <a:tabLst>
                          <a:tab pos="3658870" algn="l"/>
                        </a:tabLs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</a:t>
                      </a:r>
                      <a:r>
                        <a:rPr lang="en-US" sz="2800" b="0" spc="7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will avoid situations that make me feel negative</a:t>
                      </a: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630126"/>
                  </a:ext>
                </a:extLst>
              </a:tr>
              <a:tr h="90661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45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GB" sz="28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0"/>
                        </a:spcAft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I will</a:t>
                      </a:r>
                      <a:r>
                        <a:rPr lang="en-US" sz="2800" b="0" spc="-2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not</a:t>
                      </a:r>
                      <a:r>
                        <a:rPr lang="en-US" sz="2800" b="0" spc="-15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let negative emotions take over and affect other areas of my</a:t>
                      </a:r>
                      <a:r>
                        <a:rPr lang="en-US" sz="2800" b="0" spc="-7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life</a:t>
                      </a:r>
                    </a:p>
                  </a:txBody>
                  <a:tcPr marL="0" marR="0" marT="0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20672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6AD7476-8664-48EC-9BBF-6C10CF32B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8073112"/>
              </p:ext>
            </p:extLst>
          </p:nvPr>
        </p:nvGraphicFramePr>
        <p:xfrm>
          <a:off x="385482" y="136525"/>
          <a:ext cx="11421035" cy="481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421035">
                  <a:extLst>
                    <a:ext uri="{9D8B030D-6E8A-4147-A177-3AD203B41FA5}">
                      <a16:colId xmlns:a16="http://schemas.microsoft.com/office/drawing/2014/main" val="378702876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Positive Emotions Statements</a:t>
                      </a:r>
                      <a:endParaRPr lang="en-GB" sz="32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8798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423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30BC73D-D390-4B2C-AE90-650A93C20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 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0AC1FA-17E1-4B0C-A761-753860102ACB}"/>
              </a:ext>
            </a:extLst>
          </p:cNvPr>
          <p:cNvSpPr/>
          <p:nvPr/>
        </p:nvSpPr>
        <p:spPr>
          <a:xfrm>
            <a:off x="1341994" y="1126934"/>
            <a:ext cx="9768287" cy="444557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Remind your child that you can help them with these emotions and adopt more positive feelings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Ask your child to create a positive rap song in order to get their message/feelings across, or create ‘I’m positive’ poster using magazine images, ICT, photographs or write a poem entitled ‘I’m positive’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51A25F-A5EB-4309-8A1F-53DA4899755D}"/>
              </a:ext>
            </a:extLst>
          </p:cNvPr>
          <p:cNvSpPr txBox="1"/>
          <p:nvPr/>
        </p:nvSpPr>
        <p:spPr>
          <a:xfrm>
            <a:off x="2036530" y="136525"/>
            <a:ext cx="837921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Complete the </a:t>
            </a: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Positive Emotions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statements provided.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7028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400" b="1">
                <a:solidFill>
                  <a:schemeClr val="tx1"/>
                </a:solidFill>
                <a:latin typeface="Arial Narrow" panose="020B0606020202030204" pitchFamily="34" charset="0"/>
              </a:rPr>
              <a:t>Playback Learning Academy </a:t>
            </a:r>
            <a:endParaRPr lang="en-GB" sz="1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802892" y="2372749"/>
            <a:ext cx="8586215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91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630</Words>
  <Application>Microsoft Office PowerPoint</Application>
  <PresentationFormat>Widescreen</PresentationFormat>
  <Paragraphs>93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PowerPoint Presentation</vt:lpstr>
      <vt:lpstr>          </vt:lpstr>
      <vt:lpstr>Session 11:  How do we support children to develop positive emotions?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32</cp:revision>
  <cp:lastPrinted>2019-05-22T06:11:44Z</cp:lastPrinted>
  <dcterms:created xsi:type="dcterms:W3CDTF">2019-03-26T12:31:19Z</dcterms:created>
  <dcterms:modified xsi:type="dcterms:W3CDTF">2022-01-09T16:50:40Z</dcterms:modified>
</cp:coreProperties>
</file>