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sldIdLst>
    <p:sldId id="261" r:id="rId3"/>
    <p:sldId id="704" r:id="rId4"/>
    <p:sldId id="462" r:id="rId5"/>
    <p:sldId id="743" r:id="rId6"/>
    <p:sldId id="340" r:id="rId7"/>
    <p:sldId id="341" r:id="rId8"/>
    <p:sldId id="342" r:id="rId9"/>
    <p:sldId id="742" r:id="rId10"/>
    <p:sldId id="670" r:id="rId11"/>
    <p:sldId id="334" r:id="rId12"/>
    <p:sldId id="741" r:id="rId13"/>
    <p:sldId id="348" r:id="rId14"/>
    <p:sldId id="290" r:id="rId15"/>
    <p:sldId id="360" r:id="rId16"/>
    <p:sldId id="745" r:id="rId17"/>
    <p:sldId id="362" r:id="rId18"/>
    <p:sldId id="744" r:id="rId19"/>
    <p:sldId id="662" r:id="rId20"/>
  </p:sldIdLst>
  <p:sldSz cx="12192000" cy="6858000"/>
  <p:notesSz cx="10018713" cy="68897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FFD9"/>
    <a:srgbClr val="E87808"/>
    <a:srgbClr val="FF7C80"/>
    <a:srgbClr val="E1FFE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5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1813" cy="3460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75313" y="0"/>
            <a:ext cx="4341812" cy="3460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7711E0-B2AA-427F-8678-48CD9A04054B}" type="datetimeFigureOut">
              <a:rPr lang="en-GB" smtClean="0"/>
              <a:t>09/01/2022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43225" y="862013"/>
            <a:ext cx="4132263" cy="2324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1713" y="3316288"/>
            <a:ext cx="8015287" cy="2713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43675"/>
            <a:ext cx="4341813" cy="346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75313" y="6543675"/>
            <a:ext cx="4341812" cy="346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BC3948-7D99-47CA-802B-6EBCD5835D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0367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9AA453-113C-AB4A-9069-2B3674B99CC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3142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0BD5B-BF6E-4E23-8777-C053B9393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2229FD-5DDC-42F6-95F9-BAFE465F0F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3B2C1-CBED-4D98-8180-8D0450BB2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A9EAF-61CA-49B7-B225-535FE587FFCA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E8158-A120-44A8-9254-B27F457DB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F0A1B-A606-4EEF-90D8-D390362C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614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73C91-E5CF-445B-B43B-591546E9B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C79B4-2415-4F53-ADDA-672A2EFBF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4FD47-4ED6-4B01-A7DC-8F06AAFB3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3CEC-3C96-4CB0-A42F-5398B0E97625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D996C-4735-4EB1-AE4F-E512F5DC2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957F2-26FF-4992-ADC3-7F34C1C42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584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9D0D9-EAB7-4829-8315-8BDF275B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7C4B8-BDD0-41B0-B7A6-691B834322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8A821-9C81-460E-9844-897D9AEB6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1B3A7-E15F-4257-A04C-A426E702F573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BE010-3B00-46AC-8FF9-BF66C0F92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BC7B6-BA56-4496-89FB-6E1FAFBE7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153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E0911-EEE1-45C6-9F22-15386DC4A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DED6A-EC3A-4CC6-93B2-26E28E409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052DE5-3F27-4087-BE63-D4E43C26F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C99D9B-0372-47DF-A83A-CE2427AB9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096C3-B0B8-44E0-86C4-35CA25EC38C7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804915-8683-4392-8339-1CF7F5DBA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A94E4-0467-4430-939C-D35F0539F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465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76ACE-04EC-4FE4-BAD8-FB9D8D8B9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6FC8A1-2D40-4FAE-9782-22A030A2B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463035-A9A1-4DB8-83A6-CA2C663527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88B86A-F2FC-4C5F-92F7-E3B48E8972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A22275-00C1-4D29-9FD5-7D8008C108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386857-ABF9-43B9-9895-B8842C985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4BCB9-1E6E-417F-8307-F0135BB83753}" type="datetime1">
              <a:rPr lang="en-GB" smtClean="0"/>
              <a:t>09/01/2022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8F9229-AB55-4CA5-B19F-2F8BC08F5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5095FD-392A-4AE1-A335-6B0F65A3E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472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E3415-5339-4854-B945-396E2F98E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3FD9C6-7BCB-462B-B810-AC0EB31CE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553DC-1C04-49CB-9491-E4E080374293}" type="datetime1">
              <a:rPr lang="en-GB" smtClean="0"/>
              <a:t>09/01/2022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DFE00E-5EB4-4C72-96D3-F7DA93627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C99104-2881-4BD6-B8B3-381C5497F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478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F08A27-A42C-4F02-BDB7-E01C57213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A4B8B-DFA6-4620-A0F4-71ABE6C40F16}" type="datetime1">
              <a:rPr lang="en-GB" smtClean="0"/>
              <a:t>09/01/2022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EEFE1F-CF57-4378-8B7E-CDA9A45D4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AC6A5-2F84-4225-948B-5C3C7AC62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216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0348F-CC13-4DA8-BA3A-1393D8AD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887D0-6249-479B-BB66-73540E22D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16D0D-36D3-4EFE-B7BD-67A08F4EBF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55EF94-A767-41E5-97F4-804BFBD3D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3BE33-4B92-471A-BC3D-B9BDCD7F32B2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972AF-2CF6-4691-92F6-0C8CBA381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721339-A12B-4A78-B609-68E2DB147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841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4D9BA-AF7F-4DF0-B760-6BEAD21CC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B95916-96B5-4B2A-9D01-37A6D737BD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46E75-5419-42C2-81B5-73F5263F2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7239A6-D6B6-417D-8180-303DAECD2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18D61-DBFA-44C8-9E6F-E032F477E0EB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847895-A6A1-4065-9FE8-53702A506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2B98B7-33F4-435A-A8F1-94398EB65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668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2F3D5-D617-48E1-A748-F1539DBE3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6A3BF5-93BC-4555-9F8A-871289B3A9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BB2E6-6F7C-4D50-AC0F-6A54F538A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81043-5B83-4694-B6E8-5D47ABC1016E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4E3D5-28D2-457F-9FBB-5E78B35FB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D9428-D85C-4DA7-94CC-C2ED2AB56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526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7A8FDF-4AD6-4530-B29B-A5E61C063D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18ECAF-70A3-42A6-8425-876DA5F3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3D98A-ED03-48D2-96D6-02E1463BC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7EDD8-C2C9-4AA3-9167-7B399C886590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FAFCE-FCA9-48B7-B14A-78AC97614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70B34-6FA8-4C40-A55D-D8E2DFE56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1960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52D67-6876-2D45-91C5-2A3A7456DF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72797" y="5822950"/>
            <a:ext cx="2780197" cy="7886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ACE5B7-03EE-3046-980B-5FAE69081CB0}"/>
              </a:ext>
            </a:extLst>
          </p:cNvPr>
          <p:cNvSpPr/>
          <p:nvPr userDrawn="1"/>
        </p:nvSpPr>
        <p:spPr>
          <a:xfrm>
            <a:off x="0" y="3294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GB" spc="300" dirty="0">
                <a:solidFill>
                  <a:schemeClr val="bg1"/>
                </a:solidFill>
                <a:effectLst/>
                <a:latin typeface="+mj-lt"/>
              </a:rPr>
              <a:t>PLA</a:t>
            </a:r>
            <a:r>
              <a:rPr lang="en-GB" spc="300" dirty="0">
                <a:solidFill>
                  <a:srgbClr val="5BC5F2"/>
                </a:solidFill>
                <a:effectLst/>
                <a:latin typeface="+mj-lt"/>
              </a:rPr>
              <a:t>Y</a:t>
            </a:r>
            <a:r>
              <a:rPr lang="en-GB" spc="300" dirty="0">
                <a:solidFill>
                  <a:schemeClr val="bg1"/>
                </a:solidFill>
                <a:effectLst/>
                <a:latin typeface="+mj-lt"/>
              </a:rPr>
              <a:t>BACK LEARNING ACADEMY</a:t>
            </a:r>
            <a:r>
              <a:rPr lang="en-GB" dirty="0">
                <a:solidFill>
                  <a:schemeClr val="bg1"/>
                </a:solidFill>
                <a:effectLst/>
                <a:latin typeface="Frutiger LT 55 Roman" panose="020B0602020204020204" pitchFamily="34" charset="0"/>
              </a:rPr>
              <a:t> 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261B58-011E-6942-9E8F-089CDA0A18D0}"/>
              </a:ext>
            </a:extLst>
          </p:cNvPr>
          <p:cNvSpPr/>
          <p:nvPr userDrawn="1"/>
        </p:nvSpPr>
        <p:spPr>
          <a:xfrm>
            <a:off x="365760" y="5883958"/>
            <a:ext cx="7782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Contact: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Liz Fitzpatrick, FRSA, CE,   </a:t>
            </a: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M: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07515346084</a:t>
            </a: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  T: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01314535514   </a:t>
            </a:r>
            <a:br>
              <a:rPr lang="en-GB" sz="1400" dirty="0">
                <a:solidFill>
                  <a:srgbClr val="283583"/>
                </a:solidFill>
                <a:effectLst/>
                <a:latin typeface="+mn-lt"/>
              </a:rPr>
            </a:b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E: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lizfitzpatrick@playbackice.com</a:t>
            </a:r>
          </a:p>
        </p:txBody>
      </p:sp>
    </p:spTree>
    <p:extLst>
      <p:ext uri="{BB962C8B-B14F-4D97-AF65-F5344CB8AC3E}">
        <p14:creationId xmlns:p14="http://schemas.microsoft.com/office/powerpoint/2010/main" val="3625834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75B6D-D5C6-F146-939F-B09C49A81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CFAB5F-39A8-7440-A6E2-7B6A86A21B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B6E3F-3B02-0F40-9E3B-9074BF318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99333-9747-D148-9C25-CC70AB070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BBD80-5079-CB47-9F7D-F67BAA46C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6071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906C6-6674-2144-A4AE-0B3DFB471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AD6FB-4260-E24C-A180-D64BC0C12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3A85-3C7A-C54F-8BD2-D49FAF846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D0D4D-555B-A443-9C9F-ADA207458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C7D82-C1D4-D94A-97E1-55601D94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8183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7FEB4-1A7D-C647-A870-9D114B9BE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964C0-8FE3-D34E-AE07-EFCB8465C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2D2A9-BE95-3A4C-8DD7-84076E053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06664-4B34-8243-85FA-3DA1FCB0A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EACE3-43CA-2648-9F15-5B2812488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8121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79801-0926-7C4A-975F-272C45B76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361D5-B77D-9441-86B4-3042BF647F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C3C9C-3888-5C44-AA0C-6D83033D3E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956FC5-696F-0540-B12A-1618371E7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523E75-1D58-F241-9AD7-67296CE40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10C265-BB68-5648-A6FD-34F668C8A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5434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4C9B9-0E16-A54C-9B1B-6BD560AE5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001C8C-BAEC-A64D-BEBC-A321E9719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239BC3-442D-1B42-8D2F-8B9922B608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57E853-90C5-E449-9ACF-70634FE0D5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3B0985-760F-1741-BC32-066B7B2B1A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8A7E58-8691-9345-BC2B-1340799A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EF9FE-7323-ED44-8D73-9146F77C2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D76D87-A8E1-CD4F-9B23-8D20EC92A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9718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D2351-BE15-0147-B663-5365F7378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3D0226-5B9E-2D4F-8931-BA7E06DF4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BA620C-8ED9-F440-A439-0D2881898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6092A-EC40-2045-A11F-10B31AEB4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7336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BD0F9-C6FE-7545-BFBC-4D9F1BEA2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AFD77-4829-6B49-B292-07F3C47D0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6E261-8536-654D-BD17-74E17EF9E6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A0C78F-12FC-2742-8EDC-8B7576DAF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C06C0F-73EF-9540-9478-EC514C255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383EA-5E4A-BD46-9EA0-AB099B539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7181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EAB7A-C919-784A-80A3-A8062EEE8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3DDE38-F470-6443-89D5-73F8E29B2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04F2A-7FB4-7640-908D-66E248D8B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A18984-9FEA-9245-AFB6-0FBE9F878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2734F-0585-7F45-9156-CF50FE761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1C390D-6E4C-2949-9894-95AF8D67B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4108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27435-E51A-7B4A-83EB-0C65F946E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A81D8E-EB2C-0747-8C80-6EF23FA94F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8B24-B87F-2B44-B2CD-16B4CA462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7DB3D-B3FC-7C49-A68D-778FF20AF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80E5A-1CFE-A24A-BA76-8506471C2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2343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A6E953-4452-DC45-A984-4062027417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C9770F-4ADA-1E4B-94A3-598262FB27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4C717-ABC3-A147-AD65-6795A61D7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D7147-0B1B-4646-A5A4-657EC9EAA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8A203B-7BEA-CA49-9D79-6C411464C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622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F52007-DF8B-4A22-9BBC-3995C86EA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A9AFE-9AFE-456E-9463-570E62085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ED44D-262B-47D3-9A54-A97677699C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636B7C-7154-4541-BDC3-D40B75A6D67B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284CF-34C6-4030-8AA0-83875A1CAC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19B68-BE59-4145-83D9-46D938821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462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577DDC-C7A4-B843-BBD1-054A192D8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D7414-493F-0A46-A327-D185160FD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8D790-A2E8-7340-90E4-82C937D51C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98A94-2353-4347-9677-7FB9304F4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8BB27-DBA8-2244-B8FE-2A63AE2F31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145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8320EA-F85E-4C46-9684-0191647FBC21}"/>
              </a:ext>
            </a:extLst>
          </p:cNvPr>
          <p:cNvSpPr/>
          <p:nvPr/>
        </p:nvSpPr>
        <p:spPr>
          <a:xfrm>
            <a:off x="6096000" y="2048079"/>
            <a:ext cx="5366657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28358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Families in Action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Family Wellbeing and </a:t>
            </a:r>
            <a:b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Learning Resource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Enabling families to become more engaged in their children’s wellbeing and learning. 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23FFB9-E3B7-DD4C-8F3F-E812983AA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903" y="700603"/>
            <a:ext cx="3534491" cy="499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055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D8FCD-769C-4042-A1DE-1A006B0664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2139" y="1465295"/>
            <a:ext cx="10147722" cy="266906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</a:t>
            </a:r>
            <a:r>
              <a:rPr lang="en-GB" sz="3100" b="1" dirty="0">
                <a:latin typeface="Arial Narrow" panose="020B0606020202030204" pitchFamily="34" charset="0"/>
              </a:rPr>
              <a:t>What is the purpose of Curriculum for Excellence?</a:t>
            </a:r>
            <a:br>
              <a:rPr lang="en-GB" sz="3100" b="1" dirty="0">
                <a:latin typeface="Arial Narrow" panose="020B060602020203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0E1E95-0A3F-4B4B-B16B-21E689207BFD}"/>
              </a:ext>
            </a:extLst>
          </p:cNvPr>
          <p:cNvSpPr txBox="1"/>
          <p:nvPr/>
        </p:nvSpPr>
        <p:spPr>
          <a:xfrm>
            <a:off x="5000366" y="237671"/>
            <a:ext cx="18678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Session 2:</a:t>
            </a:r>
            <a:endParaRPr lang="en-GB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60949-45C4-42AD-9DB1-A3086BEA551D}"/>
              </a:ext>
            </a:extLst>
          </p:cNvPr>
          <p:cNvSpPr txBox="1"/>
          <p:nvPr/>
        </p:nvSpPr>
        <p:spPr>
          <a:xfrm>
            <a:off x="4979047" y="6304002"/>
            <a:ext cx="191045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Playback Learning Academy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8669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452C3-94D7-41F5-9A9E-213DB1066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902" y="222746"/>
            <a:ext cx="10186195" cy="885243"/>
          </a:xfrm>
          <a:noFill/>
        </p:spPr>
        <p:txBody>
          <a:bodyPr>
            <a:normAutofit/>
          </a:bodyPr>
          <a:lstStyle/>
          <a:p>
            <a:pPr algn="l"/>
            <a:r>
              <a:rPr lang="en-GB" sz="3200" b="1" dirty="0">
                <a:latin typeface="Arial Narrow" panose="020B0606020202030204" pitchFamily="34" charset="0"/>
              </a:rPr>
              <a:t>Session 2: What is the purpose of Curriculum for Excellence?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3E45A22-46A7-4C9B-B6A0-EE5E8D0965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6473570"/>
              </p:ext>
            </p:extLst>
          </p:nvPr>
        </p:nvGraphicFramePr>
        <p:xfrm>
          <a:off x="1002902" y="1365746"/>
          <a:ext cx="10186195" cy="4384265"/>
        </p:xfrm>
        <a:graphic>
          <a:graphicData uri="http://schemas.openxmlformats.org/drawingml/2006/table">
            <a:tbl>
              <a:tblPr firstRow="1" firstCol="1" bandRow="1"/>
              <a:tblGrid>
                <a:gridCol w="10186195">
                  <a:extLst>
                    <a:ext uri="{9D8B030D-6E8A-4147-A177-3AD203B41FA5}">
                      <a16:colId xmlns:a16="http://schemas.microsoft.com/office/drawing/2014/main" val="791970105"/>
                    </a:ext>
                  </a:extLst>
                </a:gridCol>
              </a:tblGrid>
              <a:tr h="4384265">
                <a:tc>
                  <a:txBody>
                    <a:bodyPr/>
                    <a:lstStyle/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8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Aims to: </a:t>
                      </a:r>
                    </a:p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28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3845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Increase families’ awareness and understanding of the purpose of Curriculum for Excellence </a:t>
                      </a:r>
                    </a:p>
                    <a:p>
                      <a:pPr marL="283845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2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3845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Familiarise families with the 4 capacities</a:t>
                      </a:r>
                    </a:p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3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275201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8DBA57-D0CB-4897-A2F1-C92AE6585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Playback Learning Academy</a:t>
            </a:r>
          </a:p>
        </p:txBody>
      </p:sp>
    </p:spTree>
    <p:extLst>
      <p:ext uri="{BB962C8B-B14F-4D97-AF65-F5344CB8AC3E}">
        <p14:creationId xmlns:p14="http://schemas.microsoft.com/office/powerpoint/2010/main" val="1455560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8423" y="1247211"/>
            <a:ext cx="10115145" cy="3994466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spcBef>
                <a:spcPts val="2400"/>
              </a:spcBef>
              <a:buNone/>
            </a:pPr>
            <a:endParaRPr lang="en-GB" altLang="en-US" b="1" dirty="0">
              <a:latin typeface="Arial Narrow" panose="020B0606020202030204" pitchFamily="34" charset="0"/>
            </a:endParaRPr>
          </a:p>
          <a:p>
            <a:pPr marL="0" indent="0" algn="ctr">
              <a:lnSpc>
                <a:spcPct val="150000"/>
              </a:lnSpc>
              <a:spcBef>
                <a:spcPts val="2400"/>
              </a:spcBef>
              <a:buNone/>
            </a:pPr>
            <a:r>
              <a:rPr lang="en-GB" altLang="en-US" dirty="0">
                <a:latin typeface="Arial Narrow" panose="020B0606020202030204" pitchFamily="34" charset="0"/>
              </a:rPr>
              <a:t>Scottish Government Policy Agenda within Schools</a:t>
            </a:r>
          </a:p>
          <a:p>
            <a:pPr marL="0" indent="0" algn="ctr">
              <a:lnSpc>
                <a:spcPct val="150000"/>
              </a:lnSpc>
              <a:spcBef>
                <a:spcPts val="2400"/>
              </a:spcBef>
              <a:buNone/>
            </a:pPr>
            <a:r>
              <a:rPr lang="en-GB" dirty="0">
                <a:latin typeface="Arial Narrow" panose="020B0606020202030204" pitchFamily="34" charset="0"/>
              </a:rPr>
              <a:t>and the </a:t>
            </a:r>
          </a:p>
          <a:p>
            <a:pPr marL="0" indent="0" algn="ctr">
              <a:lnSpc>
                <a:spcPct val="150000"/>
              </a:lnSpc>
              <a:spcBef>
                <a:spcPts val="2400"/>
              </a:spcBef>
              <a:buNone/>
            </a:pPr>
            <a:r>
              <a:rPr lang="en-GB" dirty="0">
                <a:latin typeface="Arial Narrow" panose="020B0606020202030204" pitchFamily="34" charset="0"/>
              </a:rPr>
              <a:t>National Improvement Framework Priorities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CFBF89-8C67-424A-9C52-56B346C0B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Playback Learning Academy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48783D1-4A20-49D7-B9AA-0CEC9E9D49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0465597"/>
              </p:ext>
            </p:extLst>
          </p:nvPr>
        </p:nvGraphicFramePr>
        <p:xfrm>
          <a:off x="2104764" y="186256"/>
          <a:ext cx="7982465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82465">
                  <a:extLst>
                    <a:ext uri="{9D8B030D-6E8A-4147-A177-3AD203B41FA5}">
                      <a16:colId xmlns:a16="http://schemas.microsoft.com/office/drawing/2014/main" val="2204629157"/>
                    </a:ext>
                  </a:extLst>
                </a:gridCol>
              </a:tblGrid>
              <a:tr h="418632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Introduction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2898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5327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3619" y="1264267"/>
            <a:ext cx="9964760" cy="480846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2400"/>
              </a:spcBef>
              <a:buNone/>
            </a:pPr>
            <a:r>
              <a:rPr lang="en-GB" dirty="0">
                <a:latin typeface="Arial Narrow" panose="020B0606020202030204" pitchFamily="34" charset="0"/>
              </a:rPr>
              <a:t>Developing Scotland’s Young Workforce </a:t>
            </a:r>
          </a:p>
          <a:p>
            <a:pPr marL="0" indent="0">
              <a:lnSpc>
                <a:spcPct val="150000"/>
              </a:lnSpc>
              <a:spcBef>
                <a:spcPts val="2400"/>
              </a:spcBef>
              <a:buNone/>
            </a:pPr>
            <a:r>
              <a:rPr lang="en-GB" dirty="0">
                <a:latin typeface="Arial Narrow" panose="020B0606020202030204" pitchFamily="34" charset="0"/>
              </a:rPr>
              <a:t>Scottish Attainment Challenge – Pupil Equity Fund</a:t>
            </a:r>
          </a:p>
          <a:p>
            <a:pPr marL="0" indent="0">
              <a:lnSpc>
                <a:spcPct val="150000"/>
              </a:lnSpc>
              <a:spcBef>
                <a:spcPts val="2400"/>
              </a:spcBef>
              <a:buNone/>
            </a:pPr>
            <a:r>
              <a:rPr lang="en-GB" dirty="0">
                <a:latin typeface="Arial Narrow" panose="020B0606020202030204" pitchFamily="34" charset="0"/>
              </a:rPr>
              <a:t>Early Learning and Childcare – Review</a:t>
            </a:r>
          </a:p>
          <a:p>
            <a:pPr marL="0" indent="0">
              <a:lnSpc>
                <a:spcPct val="150000"/>
              </a:lnSpc>
              <a:spcBef>
                <a:spcPts val="2400"/>
              </a:spcBef>
              <a:buNone/>
            </a:pPr>
            <a:r>
              <a:rPr lang="en-GB" dirty="0">
                <a:latin typeface="Arial Narrow" panose="020B0606020202030204" pitchFamily="34" charset="0"/>
              </a:rPr>
              <a:t>GIRFEC Wellbeing Indicators - Refresh</a:t>
            </a:r>
          </a:p>
          <a:p>
            <a:pPr marL="0" indent="0">
              <a:lnSpc>
                <a:spcPct val="150000"/>
              </a:lnSpc>
              <a:spcBef>
                <a:spcPts val="2400"/>
              </a:spcBef>
              <a:buNone/>
            </a:pPr>
            <a:r>
              <a:rPr lang="en-GB" dirty="0">
                <a:latin typeface="Arial Narrow" panose="020B0606020202030204" pitchFamily="34" charset="0"/>
              </a:rPr>
              <a:t>UN Articles on the Rights of the Child</a:t>
            </a:r>
          </a:p>
          <a:p>
            <a:pPr marL="0" indent="0">
              <a:lnSpc>
                <a:spcPct val="150000"/>
              </a:lnSpc>
              <a:spcBef>
                <a:spcPts val="2400"/>
              </a:spcBef>
              <a:buNone/>
            </a:pPr>
            <a:endParaRPr lang="en-GB" dirty="0">
              <a:latin typeface="Arial Narrow" panose="020B060602020203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2400"/>
              </a:spcBef>
              <a:buNone/>
            </a:pPr>
            <a:endParaRPr lang="en-GB" dirty="0">
              <a:latin typeface="Arial Narrow" panose="020B0606020202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14731" y="373173"/>
            <a:ext cx="55625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n-US" sz="3200" b="1" dirty="0">
                <a:latin typeface="Arial Narrow" panose="020B0606020202030204" pitchFamily="34" charset="0"/>
              </a:rPr>
              <a:t>The Policy Agenda Includes:</a:t>
            </a:r>
            <a:endParaRPr lang="en-GB" sz="3200" dirty="0">
              <a:latin typeface="Arial Narrow" panose="020B0606020202030204" pitchFamily="34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CFBF89-8C67-424A-9C52-56B346C0B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8224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36593" y="1151978"/>
            <a:ext cx="10086592" cy="41849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GB" sz="2800" dirty="0">
                <a:latin typeface="Arial Narrow" panose="020B0606020202030204" pitchFamily="34" charset="0"/>
              </a:rPr>
              <a:t>CfE – Learners’ Entitlements</a:t>
            </a:r>
          </a:p>
          <a:p>
            <a:pPr>
              <a:lnSpc>
                <a:spcPct val="200000"/>
              </a:lnSpc>
            </a:pPr>
            <a:r>
              <a:rPr lang="en-GB" sz="2800" dirty="0">
                <a:latin typeface="Arial Narrow" panose="020B0606020202030204" pitchFamily="34" charset="0"/>
              </a:rPr>
              <a:t>HWB Across Learning</a:t>
            </a:r>
          </a:p>
          <a:p>
            <a:pPr>
              <a:lnSpc>
                <a:spcPct val="200000"/>
              </a:lnSpc>
            </a:pPr>
            <a:r>
              <a:rPr lang="en-GB" sz="2800" dirty="0">
                <a:latin typeface="Arial Narrow" panose="020B0606020202030204" pitchFamily="34" charset="0"/>
              </a:rPr>
              <a:t>How Good Is Our School 4 </a:t>
            </a:r>
          </a:p>
          <a:p>
            <a:pPr>
              <a:lnSpc>
                <a:spcPct val="200000"/>
              </a:lnSpc>
            </a:pPr>
            <a:r>
              <a:rPr lang="en-GB" sz="2800" dirty="0">
                <a:latin typeface="Arial Narrow" panose="020B0606020202030204" pitchFamily="34" charset="0"/>
              </a:rPr>
              <a:t>The Government’s Strategy on the Use of Digital Technology</a:t>
            </a:r>
          </a:p>
          <a:p>
            <a:pPr>
              <a:lnSpc>
                <a:spcPct val="150000"/>
              </a:lnSpc>
            </a:pPr>
            <a:endParaRPr lang="en-GB" sz="3200" dirty="0">
              <a:latin typeface="Arial Narrow" panose="020B0606020202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7C5857-1C3D-4838-A10A-55D8EEA6B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AE0887-E5F5-4EAE-B2AA-C77F3E8CDC74}"/>
              </a:ext>
            </a:extLst>
          </p:cNvPr>
          <p:cNvSpPr/>
          <p:nvPr/>
        </p:nvSpPr>
        <p:spPr>
          <a:xfrm>
            <a:off x="2893566" y="209262"/>
            <a:ext cx="64048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n-US" sz="3200" b="1" dirty="0">
                <a:latin typeface="Arial Narrow" panose="020B0606020202030204" pitchFamily="34" charset="0"/>
              </a:rPr>
              <a:t>The Policy Agenda Includes:</a:t>
            </a:r>
            <a:endParaRPr lang="en-GB" sz="3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477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30890" y="1181005"/>
            <a:ext cx="10130216" cy="39087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GB" altLang="en-US" sz="2800" dirty="0">
                <a:latin typeface="Arial Narrow" panose="020B0606020202030204" pitchFamily="34" charset="0"/>
              </a:rPr>
              <a:t>1. Improve attainment in literacy and numeracy </a:t>
            </a:r>
          </a:p>
          <a:p>
            <a:pPr>
              <a:lnSpc>
                <a:spcPct val="200000"/>
              </a:lnSpc>
            </a:pPr>
            <a:r>
              <a:rPr lang="en-GB" altLang="en-US" sz="2800" dirty="0">
                <a:latin typeface="Arial Narrow" panose="020B0606020202030204" pitchFamily="34" charset="0"/>
              </a:rPr>
              <a:t>2. Improving children’s health and wellbeing </a:t>
            </a:r>
          </a:p>
          <a:p>
            <a:pPr>
              <a:lnSpc>
                <a:spcPct val="200000"/>
              </a:lnSpc>
            </a:pPr>
            <a:r>
              <a:rPr lang="en-GB" altLang="en-US" sz="2800" dirty="0">
                <a:latin typeface="Arial Narrow" panose="020B0606020202030204" pitchFamily="34" charset="0"/>
              </a:rPr>
              <a:t>3. Close the attainment gap</a:t>
            </a:r>
          </a:p>
          <a:p>
            <a:pPr>
              <a:lnSpc>
                <a:spcPct val="200000"/>
              </a:lnSpc>
            </a:pPr>
            <a:r>
              <a:rPr lang="en-GB" altLang="en-US" sz="2800" dirty="0">
                <a:latin typeface="Arial Narrow" panose="020B0606020202030204" pitchFamily="34" charset="0"/>
              </a:rPr>
              <a:t>4. Improve employability and positive destinations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altLang="en-US" sz="2400" dirty="0">
              <a:latin typeface="Arial Narrow" panose="020B0606020202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71281" y="209262"/>
            <a:ext cx="100494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The National Improvement Framework Priorities include:</a:t>
            </a:r>
            <a:endParaRPr lang="en-GB" sz="3200" dirty="0">
              <a:latin typeface="Arial Narrow" panose="020B0606020202030204" pitchFamily="34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FE2D76-A2EE-4EE8-AD16-A860129B9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0808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81390" y="1460063"/>
            <a:ext cx="10029217" cy="53544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en-GB" sz="3200" b="1" dirty="0">
              <a:latin typeface="Arial Narrow" panose="020B0606020202030204" pitchFamily="34" charset="0"/>
            </a:endParaRPr>
          </a:p>
          <a:p>
            <a:pPr algn="ctr"/>
            <a:r>
              <a:rPr lang="en-GB" sz="2800" i="1" dirty="0">
                <a:latin typeface="Arial Narrow" panose="020B0606020202030204" pitchFamily="34" charset="0"/>
              </a:rPr>
              <a:t>To develop skills for learning, life and work.</a:t>
            </a:r>
          </a:p>
          <a:p>
            <a:pPr algn="ctr"/>
            <a:endParaRPr lang="en-GB" sz="2800" i="1" dirty="0">
              <a:latin typeface="Arial Narrow" panose="020B0606020202030204" pitchFamily="34" charset="0"/>
            </a:endParaRPr>
          </a:p>
          <a:p>
            <a:pPr algn="ctr"/>
            <a:r>
              <a:rPr lang="en-GB" sz="2800" i="1" dirty="0">
                <a:latin typeface="Arial Narrow" panose="020B0606020202030204" pitchFamily="34" charset="0"/>
              </a:rPr>
              <a:t>and to help children to become:</a:t>
            </a:r>
          </a:p>
          <a:p>
            <a:pPr algn="ctr"/>
            <a:endParaRPr lang="en-GB" sz="2800" i="1" dirty="0">
              <a:latin typeface="Arial Narrow" panose="020B0606020202030204" pitchFamily="34" charset="0"/>
            </a:endParaRPr>
          </a:p>
          <a:p>
            <a:pPr algn="ctr"/>
            <a:r>
              <a:rPr lang="en-GB" sz="2800" dirty="0">
                <a:latin typeface="Arial Narrow" panose="020B0606020202030204" pitchFamily="34" charset="0"/>
              </a:rPr>
              <a:t>Successful Learners</a:t>
            </a:r>
          </a:p>
          <a:p>
            <a:pPr algn="ctr"/>
            <a:r>
              <a:rPr lang="en-GB" sz="2800" dirty="0">
                <a:latin typeface="Arial Narrow" panose="020B0606020202030204" pitchFamily="34" charset="0"/>
              </a:rPr>
              <a:t>Confident Individuals</a:t>
            </a:r>
          </a:p>
          <a:p>
            <a:pPr algn="ctr"/>
            <a:r>
              <a:rPr lang="en-GB" sz="2800" dirty="0">
                <a:latin typeface="Arial Narrow" panose="020B0606020202030204" pitchFamily="34" charset="0"/>
              </a:rPr>
              <a:t>Responsible Citizens</a:t>
            </a:r>
          </a:p>
          <a:p>
            <a:pPr algn="ctr"/>
            <a:r>
              <a:rPr lang="en-GB" sz="2800" dirty="0">
                <a:latin typeface="Arial Narrow" panose="020B0606020202030204" pitchFamily="34" charset="0"/>
              </a:rPr>
              <a:t>Effective Contributors</a:t>
            </a:r>
          </a:p>
          <a:p>
            <a:pPr algn="ctr"/>
            <a:endParaRPr lang="en-GB" sz="2800" i="1" dirty="0">
              <a:latin typeface="Arial Narrow" panose="020B0606020202030204" pitchFamily="34" charset="0"/>
            </a:endParaRPr>
          </a:p>
          <a:p>
            <a:pPr>
              <a:lnSpc>
                <a:spcPct val="150000"/>
              </a:lnSpc>
            </a:pPr>
            <a:endParaRPr lang="en-GB" sz="3200" dirty="0">
              <a:latin typeface="Arial Narrow" panose="020B0606020202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7C5857-1C3D-4838-A10A-55D8EEA6B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FDECD0-E6D6-4E19-8F9E-6FE021CC5B3A}"/>
              </a:ext>
            </a:extLst>
          </p:cNvPr>
          <p:cNvSpPr txBox="1"/>
          <p:nvPr/>
        </p:nvSpPr>
        <p:spPr>
          <a:xfrm>
            <a:off x="906012" y="220463"/>
            <a:ext cx="105537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What is the overall purpose of Curriculum for Excellence?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0892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AA36F9E-AEF2-462D-91EE-C3A250EE2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1ABE32-B190-4C96-989A-A8D177ADF6E3}"/>
              </a:ext>
            </a:extLst>
          </p:cNvPr>
          <p:cNvSpPr/>
          <p:nvPr/>
        </p:nvSpPr>
        <p:spPr>
          <a:xfrm>
            <a:off x="969330" y="1332213"/>
            <a:ext cx="10250093" cy="48936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800" dirty="0">
                <a:latin typeface="Arial Narrow" panose="020B0606020202030204" pitchFamily="34" charset="0"/>
              </a:rPr>
              <a:t>The aim of </a:t>
            </a:r>
            <a:r>
              <a:rPr lang="en-GB" sz="2800" b="1" dirty="0">
                <a:latin typeface="Arial Narrow" panose="020B0606020202030204" pitchFamily="34" charset="0"/>
              </a:rPr>
              <a:t>Curriculum for Excellence aims to: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Arial Narrow" panose="020B0606020202030204" pitchFamily="34" charset="0"/>
              </a:rPr>
              <a:t>improve standards of learning and teaching and raise achievement for all learners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Arial Narrow" panose="020B0606020202030204" pitchFamily="34" charset="0"/>
              </a:rPr>
              <a:t>ensure that learners acquire the </a:t>
            </a:r>
            <a:r>
              <a:rPr lang="en-GB" sz="2800" b="1" dirty="0">
                <a:latin typeface="Arial Narrow" panose="020B0606020202030204" pitchFamily="34" charset="0"/>
              </a:rPr>
              <a:t>four capacities </a:t>
            </a:r>
            <a:r>
              <a:rPr lang="en-GB" sz="2800" dirty="0">
                <a:latin typeface="Arial Narrow" panose="020B0606020202030204" pitchFamily="34" charset="0"/>
              </a:rPr>
              <a:t>of Curriculum for Excellence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Arial Narrow" panose="020B0606020202030204" pitchFamily="34" charset="0"/>
              </a:rPr>
              <a:t>provides the foundation for </a:t>
            </a:r>
            <a:r>
              <a:rPr lang="en-GB" sz="2800" b="1" dirty="0">
                <a:latin typeface="Arial Narrow" panose="020B0606020202030204" pitchFamily="34" charset="0"/>
              </a:rPr>
              <a:t>skills development throughout life</a:t>
            </a:r>
          </a:p>
          <a:p>
            <a:endParaRPr lang="en-GB" sz="2800" b="1" dirty="0">
              <a:latin typeface="Arial Narrow" panose="020B0606020202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b="1" dirty="0">
              <a:latin typeface="Arial Narrow" panose="020B0606020202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2FF60A-F4AA-4CFB-BE24-6521644CD900}"/>
              </a:ext>
            </a:extLst>
          </p:cNvPr>
          <p:cNvSpPr txBox="1"/>
          <p:nvPr/>
        </p:nvSpPr>
        <p:spPr>
          <a:xfrm>
            <a:off x="3408095" y="186061"/>
            <a:ext cx="53725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Curriculum for Excellence Aims: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209280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425A42-1DE4-4CA8-95F1-C6E12767F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F69309-B9AB-4F64-B17A-CFF0B87DCB70}"/>
              </a:ext>
            </a:extLst>
          </p:cNvPr>
          <p:cNvSpPr/>
          <p:nvPr/>
        </p:nvSpPr>
        <p:spPr>
          <a:xfrm>
            <a:off x="1081509" y="1269099"/>
            <a:ext cx="10028979" cy="45415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endParaRPr lang="en-US" sz="3200" b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</a:pPr>
            <a:r>
              <a:rPr lang="en-GB" sz="32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“Providing individuals with skills helps everyone to fulfil their social and intellectual potential and benefits the wider Scottish economy.” </a:t>
            </a:r>
          </a:p>
          <a:p>
            <a:pPr algn="ctr">
              <a:lnSpc>
                <a:spcPct val="107000"/>
              </a:lnSpc>
            </a:pPr>
            <a:endParaRPr lang="en-GB" sz="3200" b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</a:pPr>
            <a:endParaRPr lang="en-GB" sz="3200" b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</a:pPr>
            <a:r>
              <a:rPr lang="en-GB" sz="3200" b="1" i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Building the Curriculum </a:t>
            </a:r>
            <a:r>
              <a:rPr lang="en-GB" sz="3200" i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 The Scottish Government, Edinburgh, 2009.</a:t>
            </a:r>
          </a:p>
          <a:p>
            <a:pPr algn="ctr">
              <a:lnSpc>
                <a:spcPct val="107000"/>
              </a:lnSpc>
            </a:pPr>
            <a:endParaRPr lang="en-GB" sz="2400" i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</a:pPr>
            <a:endParaRPr lang="en-GB" sz="2400" i="1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E20CA3-5FB9-4FE1-9FEF-DBF7740DD97E}"/>
              </a:ext>
            </a:extLst>
          </p:cNvPr>
          <p:cNvSpPr txBox="1"/>
          <p:nvPr/>
        </p:nvSpPr>
        <p:spPr>
          <a:xfrm>
            <a:off x="3281767" y="230557"/>
            <a:ext cx="562846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Curriculum for Excellence states: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5267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425A42-1DE4-4CA8-95F1-C6E12767F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F69309-B9AB-4F64-B17A-CFF0B87DCB70}"/>
              </a:ext>
            </a:extLst>
          </p:cNvPr>
          <p:cNvSpPr/>
          <p:nvPr/>
        </p:nvSpPr>
        <p:spPr>
          <a:xfrm>
            <a:off x="1115438" y="1120611"/>
            <a:ext cx="9961124" cy="4616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framework for learning and teaching notes that the development of skills is essential to learning and education.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Young people need a wide range of knowledge, skills and attributes if they are to become successful, confident, responsible and effective adults (</a:t>
            </a:r>
            <a:r>
              <a:rPr lang="en-GB" sz="28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 Capacities</a:t>
            </a: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who can meet the challenges of life and work in the 21st century.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68A96D-67C9-455B-8C83-F789B6E37114}"/>
              </a:ext>
            </a:extLst>
          </p:cNvPr>
          <p:cNvSpPr txBox="1"/>
          <p:nvPr/>
        </p:nvSpPr>
        <p:spPr>
          <a:xfrm>
            <a:off x="3846025" y="136525"/>
            <a:ext cx="449995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Building the Curriculum 3:</a:t>
            </a:r>
            <a:r>
              <a:rPr lang="en-GB" sz="32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2080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07568" y="2367172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en-GB" sz="1200" dirty="0"/>
          </a:p>
          <a:p>
            <a:pPr>
              <a:defRPr/>
            </a:pPr>
            <a:endParaRPr lang="en-GB" sz="12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C687AF-9286-4414-B9CD-8C16D3961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98AB0E-2206-4BDD-BB4A-D005C3A0A2D6}"/>
              </a:ext>
            </a:extLst>
          </p:cNvPr>
          <p:cNvSpPr/>
          <p:nvPr/>
        </p:nvSpPr>
        <p:spPr>
          <a:xfrm>
            <a:off x="1251905" y="1189439"/>
            <a:ext cx="9730623" cy="44640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endParaRPr lang="en-GB" sz="1200" b="1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Successful Learners</a:t>
            </a:r>
          </a:p>
          <a:p>
            <a:pPr marL="514350" indent="-514350" algn="just">
              <a:lnSpc>
                <a:spcPct val="107000"/>
              </a:lnSpc>
              <a:buFont typeface="+mj-lt"/>
              <a:buAutoNum type="arabicPeriod"/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Confident Individuals</a:t>
            </a:r>
          </a:p>
          <a:p>
            <a:pPr marL="514350" indent="-514350" algn="just">
              <a:lnSpc>
                <a:spcPct val="107000"/>
              </a:lnSpc>
              <a:buFont typeface="+mj-lt"/>
              <a:buAutoNum type="arabicPeriod"/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Responsible Citizens</a:t>
            </a:r>
          </a:p>
          <a:p>
            <a:pPr marL="514350" indent="-514350" algn="just">
              <a:lnSpc>
                <a:spcPct val="107000"/>
              </a:lnSpc>
              <a:buFont typeface="+mj-lt"/>
              <a:buAutoNum type="arabicPeriod"/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Effective Contributors</a:t>
            </a:r>
          </a:p>
          <a:p>
            <a:pPr algn="just"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</a:pPr>
            <a:endParaRPr lang="en-GB" sz="3200" b="1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7825BF-813E-4227-807D-9385D3F3E120}"/>
              </a:ext>
            </a:extLst>
          </p:cNvPr>
          <p:cNvSpPr txBox="1"/>
          <p:nvPr/>
        </p:nvSpPr>
        <p:spPr>
          <a:xfrm>
            <a:off x="4572986" y="223165"/>
            <a:ext cx="304602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4 Capacities 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5703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07568" y="2367172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en-GB" sz="1200" dirty="0"/>
          </a:p>
          <a:p>
            <a:pPr>
              <a:defRPr/>
            </a:pPr>
            <a:endParaRPr lang="en-GB" sz="12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B1E956-F0E7-49CA-B1B7-4AE7EFBE9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0F2F44D-B514-4E2C-867E-DA5B579063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4307289"/>
              </p:ext>
            </p:extLst>
          </p:nvPr>
        </p:nvGraphicFramePr>
        <p:xfrm>
          <a:off x="911157" y="682708"/>
          <a:ext cx="10369686" cy="519698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0369686">
                  <a:extLst>
                    <a:ext uri="{9D8B030D-6E8A-4147-A177-3AD203B41FA5}">
                      <a16:colId xmlns:a16="http://schemas.microsoft.com/office/drawing/2014/main" val="672606276"/>
                    </a:ext>
                  </a:extLst>
                </a:gridCol>
              </a:tblGrid>
              <a:tr h="431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Successful Learners with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9478393"/>
                  </a:ext>
                </a:extLst>
              </a:tr>
              <a:tr h="4320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Enthusiasm and motivation for learning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27066"/>
                  </a:ext>
                </a:extLst>
              </a:tr>
              <a:tr h="4320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Determination to reach high standards of achievement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379819"/>
                  </a:ext>
                </a:extLst>
              </a:tr>
              <a:tr h="4320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Openness to new thinking and ideas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1086572"/>
                  </a:ext>
                </a:extLst>
              </a:tr>
              <a:tr h="4320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7775514"/>
                  </a:ext>
                </a:extLst>
              </a:tr>
              <a:tr h="431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and able to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669742"/>
                  </a:ext>
                </a:extLst>
              </a:tr>
              <a:tr h="4320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Use literacy, communication and numeracy skills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1486231"/>
                  </a:ext>
                </a:extLst>
              </a:tr>
              <a:tr h="4320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Use technology for learning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2348180"/>
                  </a:ext>
                </a:extLst>
              </a:tr>
              <a:tr h="4320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Think creatively and independently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1682923"/>
                  </a:ext>
                </a:extLst>
              </a:tr>
              <a:tr h="4320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Learn independently and as part of a group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053078"/>
                  </a:ext>
                </a:extLst>
              </a:tr>
              <a:tr h="4320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Make reasoned evaluations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9742477"/>
                  </a:ext>
                </a:extLst>
              </a:tr>
              <a:tr h="4320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Link and apply different kinds of learning in new situations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34074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456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A5B81A4-498B-4CCA-A73D-B5B88687A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47592E7-E22B-4782-939B-BAA8511434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582649"/>
              </p:ext>
            </p:extLst>
          </p:nvPr>
        </p:nvGraphicFramePr>
        <p:xfrm>
          <a:off x="773349" y="613346"/>
          <a:ext cx="10645302" cy="563130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0645302">
                  <a:extLst>
                    <a:ext uri="{9D8B030D-6E8A-4147-A177-3AD203B41FA5}">
                      <a16:colId xmlns:a16="http://schemas.microsoft.com/office/drawing/2014/main" val="599604506"/>
                    </a:ext>
                  </a:extLst>
                </a:gridCol>
              </a:tblGrid>
              <a:tr h="4257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Confident individuals with: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393270"/>
                  </a:ext>
                </a:extLst>
              </a:tr>
              <a:tr h="4259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self-respect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3523201"/>
                  </a:ext>
                </a:extLst>
              </a:tr>
              <a:tr h="4259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sense of physical, mental and emotional Wellbeing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297228"/>
                  </a:ext>
                </a:extLst>
              </a:tr>
              <a:tr h="4259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secure values and beliefs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8560161"/>
                  </a:ext>
                </a:extLst>
              </a:tr>
              <a:tr h="4259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ambition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498333"/>
                  </a:ext>
                </a:extLst>
              </a:tr>
              <a:tr h="4257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and able to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0108303"/>
                  </a:ext>
                </a:extLst>
              </a:tr>
              <a:tr h="4259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relate to others and manage themselves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4815902"/>
                  </a:ext>
                </a:extLst>
              </a:tr>
              <a:tr h="4259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pursue a healthy and active lifestyle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2396376"/>
                  </a:ext>
                </a:extLst>
              </a:tr>
              <a:tr h="4259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 self-aware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0292420"/>
                  </a:ext>
                </a:extLst>
              </a:tr>
              <a:tr h="4259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develop and communicate their own beliefs and view of the world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2058533"/>
                  </a:ext>
                </a:extLst>
              </a:tr>
              <a:tr h="4259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live as independently as they can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062477"/>
                  </a:ext>
                </a:extLst>
              </a:tr>
              <a:tr h="4259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assess risk and take informed decisions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711431"/>
                  </a:ext>
                </a:extLst>
              </a:tr>
              <a:tr h="4259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achieve success in different areas of activity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3100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33494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07568" y="2367172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en-GB" sz="1200" dirty="0"/>
          </a:p>
          <a:p>
            <a:pPr>
              <a:defRPr/>
            </a:pPr>
            <a:endParaRPr lang="en-GB" sz="12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B1E956-F0E7-49CA-B1B7-4AE7EFBE9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0F2F44D-B514-4E2C-867E-DA5B579063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85244"/>
              </p:ext>
            </p:extLst>
          </p:nvPr>
        </p:nvGraphicFramePr>
        <p:xfrm>
          <a:off x="911157" y="600231"/>
          <a:ext cx="10369686" cy="478828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0369686">
                  <a:extLst>
                    <a:ext uri="{9D8B030D-6E8A-4147-A177-3AD203B41FA5}">
                      <a16:colId xmlns:a16="http://schemas.microsoft.com/office/drawing/2014/main" val="672606276"/>
                    </a:ext>
                  </a:extLst>
                </a:gridCol>
              </a:tblGrid>
              <a:tr h="4319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Responsible citizens with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780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9478393"/>
                  </a:ext>
                </a:extLst>
              </a:tr>
              <a:tr h="4320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Respect for others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27066"/>
                  </a:ext>
                </a:extLst>
              </a:tr>
              <a:tr h="4320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Commitment to participate responsibly in political, economic, social and cultural life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379819"/>
                  </a:ext>
                </a:extLst>
              </a:tr>
              <a:tr h="4320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7775514"/>
                  </a:ext>
                </a:extLst>
              </a:tr>
              <a:tr h="431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and able to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780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669742"/>
                  </a:ext>
                </a:extLst>
              </a:tr>
              <a:tr h="432073">
                <a:tc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Develop knowledge and understanding of the world and Scotland's place in it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1486231"/>
                  </a:ext>
                </a:extLst>
              </a:tr>
              <a:tr h="4320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Understand different beliefs and cultures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2348180"/>
                  </a:ext>
                </a:extLst>
              </a:tr>
              <a:tr h="4320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Make informed choices and decisions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1682923"/>
                  </a:ext>
                </a:extLst>
              </a:tr>
              <a:tr h="4320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Evaluate environmental, scientific and technological issues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4053078"/>
                  </a:ext>
                </a:extLst>
              </a:tr>
              <a:tr h="4320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Develop informed, ethical views of complex issues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97424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96468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5E0D085-3DB6-4DC3-B3A8-04BA6CC5D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31354F0-50B4-4790-91FE-64378109A8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1122486"/>
              </p:ext>
            </p:extLst>
          </p:nvPr>
        </p:nvGraphicFramePr>
        <p:xfrm>
          <a:off x="834766" y="743349"/>
          <a:ext cx="10522467" cy="511257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0522467">
                  <a:extLst>
                    <a:ext uri="{9D8B030D-6E8A-4147-A177-3AD203B41FA5}">
                      <a16:colId xmlns:a16="http://schemas.microsoft.com/office/drawing/2014/main" val="2869909293"/>
                    </a:ext>
                  </a:extLst>
                </a:gridCol>
              </a:tblGrid>
              <a:tr h="4646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Effective contributors with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674923"/>
                  </a:ext>
                </a:extLst>
              </a:tr>
              <a:tr h="4648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 enterprising attitude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358411"/>
                  </a:ext>
                </a:extLst>
              </a:tr>
              <a:tr h="4648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Resilience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77903"/>
                  </a:ext>
                </a:extLst>
              </a:tr>
              <a:tr h="4648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Self-reliance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2649674"/>
                  </a:ext>
                </a:extLst>
              </a:tr>
              <a:tr h="4646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and able to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9152711"/>
                  </a:ext>
                </a:extLst>
              </a:tr>
              <a:tr h="4648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Communicate in different ways and different settings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4159255"/>
                  </a:ext>
                </a:extLst>
              </a:tr>
              <a:tr h="4648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Work in partnership and in teams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6668629"/>
                  </a:ext>
                </a:extLst>
              </a:tr>
              <a:tr h="4648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Take the initiative and lead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5605768"/>
                  </a:ext>
                </a:extLst>
              </a:tr>
              <a:tr h="4648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Apply critical thinking and new concepts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5348049"/>
                  </a:ext>
                </a:extLst>
              </a:tr>
              <a:tr h="4648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Create and develop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283634"/>
                  </a:ext>
                </a:extLst>
              </a:tr>
              <a:tr h="4648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Solve problems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33903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326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CF8888-54FB-48D4-AD69-C1A9E2E28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F44C63-D568-417F-B14C-859C6A14F3A7}"/>
              </a:ext>
            </a:extLst>
          </p:cNvPr>
          <p:cNvSpPr/>
          <p:nvPr/>
        </p:nvSpPr>
        <p:spPr>
          <a:xfrm>
            <a:off x="914401" y="1628800"/>
            <a:ext cx="10821888" cy="1482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b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FCA74A-37FC-4BA6-A8C1-62B845BD1B15}"/>
              </a:ext>
            </a:extLst>
          </p:cNvPr>
          <p:cNvSpPr/>
          <p:nvPr/>
        </p:nvSpPr>
        <p:spPr>
          <a:xfrm>
            <a:off x="974386" y="1116913"/>
            <a:ext cx="10243226" cy="42473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en-GB" dirty="0">
              <a:latin typeface="Arial Narrow" panose="020B0606020202030204" pitchFamily="34" charset="0"/>
            </a:endParaRPr>
          </a:p>
          <a:p>
            <a:pPr algn="ctr"/>
            <a:r>
              <a:rPr lang="en-GB" sz="2800" dirty="0">
                <a:latin typeface="Arial Narrow" panose="020B0606020202030204" pitchFamily="34" charset="0"/>
              </a:rPr>
              <a:t>e.g. some people think that you cannot be a</a:t>
            </a:r>
          </a:p>
          <a:p>
            <a:pPr algn="ctr"/>
            <a:r>
              <a:rPr lang="en-GB" sz="2800" dirty="0">
                <a:latin typeface="Arial Narrow" panose="020B0606020202030204" pitchFamily="34" charset="0"/>
              </a:rPr>
              <a:t> </a:t>
            </a:r>
          </a:p>
          <a:p>
            <a:pPr algn="ctr"/>
            <a:r>
              <a:rPr lang="en-GB" sz="2800" b="1" dirty="0">
                <a:latin typeface="Arial Narrow" panose="020B0606020202030204" pitchFamily="34" charset="0"/>
              </a:rPr>
              <a:t>Successful Learner </a:t>
            </a:r>
          </a:p>
          <a:p>
            <a:pPr algn="ctr"/>
            <a:endParaRPr lang="en-GB" sz="2800" dirty="0">
              <a:latin typeface="Arial Narrow" panose="020B0606020202030204" pitchFamily="34" charset="0"/>
            </a:endParaRPr>
          </a:p>
          <a:p>
            <a:pPr algn="ctr"/>
            <a:r>
              <a:rPr lang="en-GB" sz="2800" dirty="0">
                <a:latin typeface="Arial Narrow" panose="020B0606020202030204" pitchFamily="34" charset="0"/>
              </a:rPr>
              <a:t>unless you are a</a:t>
            </a:r>
          </a:p>
          <a:p>
            <a:pPr algn="ctr"/>
            <a:endParaRPr lang="en-GB" sz="2800" dirty="0">
              <a:latin typeface="Arial Narrow" panose="020B0606020202030204" pitchFamily="34" charset="0"/>
            </a:endParaRPr>
          </a:p>
          <a:p>
            <a:pPr algn="ctr"/>
            <a:r>
              <a:rPr lang="en-GB" sz="2800" b="1" dirty="0">
                <a:latin typeface="Arial Narrow" panose="020B0606020202030204" pitchFamily="34" charset="0"/>
              </a:rPr>
              <a:t>Responsible Citizen</a:t>
            </a:r>
          </a:p>
          <a:p>
            <a:pPr algn="ctr"/>
            <a:endParaRPr lang="en-GB" sz="2800" b="1" dirty="0">
              <a:latin typeface="Arial Narrow" panose="020B0606020202030204" pitchFamily="34" charset="0"/>
            </a:endParaRPr>
          </a:p>
          <a:p>
            <a:pPr algn="ctr"/>
            <a:endParaRPr lang="en-GB" sz="2800" b="1" dirty="0">
              <a:latin typeface="Arial Narrow" panose="020B0606020202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D7BD81-8649-40D5-84BB-8D3E3E1FAE6E}"/>
              </a:ext>
            </a:extLst>
          </p:cNvPr>
          <p:cNvSpPr txBox="1"/>
          <p:nvPr/>
        </p:nvSpPr>
        <p:spPr>
          <a:xfrm>
            <a:off x="2120508" y="138826"/>
            <a:ext cx="840967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Can the 4 capacities be ranked in order of priority?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48195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CF8888-54FB-48D4-AD69-C1A9E2E28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Playback Learning Academy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F44C63-D568-417F-B14C-859C6A14F3A7}"/>
              </a:ext>
            </a:extLst>
          </p:cNvPr>
          <p:cNvSpPr/>
          <p:nvPr/>
        </p:nvSpPr>
        <p:spPr>
          <a:xfrm>
            <a:off x="1742872" y="2372749"/>
            <a:ext cx="8706255" cy="21125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b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Feedback/closing summary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832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699</Words>
  <Application>Microsoft Office PowerPoint</Application>
  <PresentationFormat>Widescreen</PresentationFormat>
  <Paragraphs>147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Arial Narrow</vt:lpstr>
      <vt:lpstr>Calibri</vt:lpstr>
      <vt:lpstr>Calibri Light</vt:lpstr>
      <vt:lpstr>Frutiger LT 55 Roman</vt:lpstr>
      <vt:lpstr>Office Theme</vt:lpstr>
      <vt:lpstr>1_Office Theme</vt:lpstr>
      <vt:lpstr>PowerPoint Presentation</vt:lpstr>
      <vt:lpstr>              What is the purpose of Curriculum for Excellence?  </vt:lpstr>
      <vt:lpstr>Session 2: What is the purpose of Curriculum for Excellence?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User1</dc:creator>
  <cp:lastModifiedBy>liz fitzpatrick</cp:lastModifiedBy>
  <cp:revision>31</cp:revision>
  <cp:lastPrinted>2019-04-06T10:23:28Z</cp:lastPrinted>
  <dcterms:created xsi:type="dcterms:W3CDTF">2019-03-26T12:31:19Z</dcterms:created>
  <dcterms:modified xsi:type="dcterms:W3CDTF">2022-01-09T16:01:04Z</dcterms:modified>
</cp:coreProperties>
</file>