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9"/>
  </p:notesMasterIdLst>
  <p:sldIdLst>
    <p:sldId id="261" r:id="rId3"/>
    <p:sldId id="704" r:id="rId4"/>
    <p:sldId id="464" r:id="rId5"/>
    <p:sldId id="371" r:id="rId6"/>
    <p:sldId id="372" r:id="rId7"/>
    <p:sldId id="675" r:id="rId8"/>
    <p:sldId id="373" r:id="rId9"/>
    <p:sldId id="678" r:id="rId10"/>
    <p:sldId id="374" r:id="rId11"/>
    <p:sldId id="676" r:id="rId12"/>
    <p:sldId id="375" r:id="rId13"/>
    <p:sldId id="677" r:id="rId14"/>
    <p:sldId id="681" r:id="rId15"/>
    <p:sldId id="376" r:id="rId16"/>
    <p:sldId id="680" r:id="rId17"/>
    <p:sldId id="674" r:id="rId18"/>
  </p:sldIdLst>
  <p:sldSz cx="12192000" cy="6858000"/>
  <p:notesSz cx="9926638" cy="67976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5EDFF"/>
    <a:srgbClr val="C5E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9956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86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125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2925" y="0"/>
            <a:ext cx="4302125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CAF546-AD8C-4A7F-B4C0-CAFAFF0E73E3}" type="datetimeFigureOut">
              <a:rPr lang="en-GB" smtClean="0"/>
              <a:t>23/07/2019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24175" y="849313"/>
            <a:ext cx="4078288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2188" y="3271838"/>
            <a:ext cx="7942262" cy="2676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456363"/>
            <a:ext cx="4302125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2925" y="6456363"/>
            <a:ext cx="4302125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FCE838-2CBC-4FA2-B1E3-707244765A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3205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9AA453-113C-AB4A-9069-2B3674B99CC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31424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00BD5B-BF6E-4E23-8777-C053B93932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C2229FD-5DDC-42F6-95F9-BAFE465F0F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D3B2C1-CBED-4D98-8180-8D0450BB21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A3966-D932-4348-BD46-F19B26A00F4A}" type="datetime1">
              <a:rPr lang="en-GB" smtClean="0"/>
              <a:t>23/07/2019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AE8158-A120-44A8-9254-B27F457DB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DF0A1B-A606-4EEF-90D8-D390362CC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86143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673C91-E5CF-445B-B43B-591546E9B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2C79B4-2415-4F53-ADDA-672A2EFBFA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54FD47-4ED6-4B01-A7DC-8F06AAFB33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0FF9F-3AE2-4E2E-8180-616A3BC20C26}" type="datetime1">
              <a:rPr lang="en-GB" smtClean="0"/>
              <a:t>23/07/2019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5D996C-4735-4EB1-AE4F-E512F5DC2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4957F2-26FF-4992-ADC3-7F34C1C42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9584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79D0D9-EAB7-4829-8315-8BDF275B5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97C4B8-BDD0-41B0-B7A6-691B834322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D8A821-9C81-460E-9844-897D9AEB6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053F5-BA79-42FB-8211-B57339EDDB4C}" type="datetime1">
              <a:rPr lang="en-GB" smtClean="0"/>
              <a:t>23/07/2019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3BE010-3B00-46AC-8FF9-BF66C0F92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6BC7B6-BA56-4496-89FB-6E1FAFBE7C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11534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0E0911-EEE1-45C6-9F22-15386DC4A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0DED6A-EC3A-4CC6-93B2-26E28E409E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052DE5-3F27-4087-BE63-D4E43C26F7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C99D9B-0372-47DF-A83A-CE2427AB9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7BFB3-8B86-4D16-A79E-B4BA5E391E56}" type="datetime1">
              <a:rPr lang="en-GB" smtClean="0"/>
              <a:t>23/07/2019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804915-8683-4392-8339-1CF7F5DBA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DA94E4-0467-4430-939C-D35F0539F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44659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76ACE-04EC-4FE4-BAD8-FB9D8D8B9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6FC8A1-2D40-4FAE-9782-22A030A2BC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463035-A9A1-4DB8-83A6-CA2C663527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388B86A-F2FC-4C5F-92F7-E3B48E8972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6A22275-00C1-4D29-9FD5-7D8008C108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9386857-ABF9-43B9-9895-B8842C985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2204A-4BFB-47C2-B7D2-DAA226EE19B8}" type="datetime1">
              <a:rPr lang="en-GB" smtClean="0"/>
              <a:t>23/07/2019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78F9229-AB55-4CA5-B19F-2F8BC08F5C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05095FD-392A-4AE1-A335-6B0F65A3E1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3472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7E3415-5339-4854-B945-396E2F98E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3FD9C6-7BCB-462B-B810-AC0EB31CE0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987A4-BC97-4CDA-81F5-92B86C6607DC}" type="datetime1">
              <a:rPr lang="en-GB" smtClean="0"/>
              <a:t>23/07/2019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DFE00E-5EB4-4C72-96D3-F7DA93627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C99104-2881-4BD6-B8B3-381C5497F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3478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0F08A27-A42C-4F02-BDB7-E01C57213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6D639-C4C9-4321-8344-E5661CA18E39}" type="datetime1">
              <a:rPr lang="en-GB" smtClean="0"/>
              <a:t>23/07/2019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2EEFE1F-CF57-4378-8B7E-CDA9A45D4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5AC6A5-2F84-4225-948B-5C3C7AC62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92166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50348F-CC13-4DA8-BA3A-1393D8AD6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E887D0-6249-479B-BB66-73540E22D6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F16D0D-36D3-4EFE-B7BD-67A08F4EBF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55EF94-A767-41E5-97F4-804BFBD3D5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0E9A8-8B24-4018-B931-DE2A843B1F38}" type="datetime1">
              <a:rPr lang="en-GB" smtClean="0"/>
              <a:t>23/07/2019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C972AF-2CF6-4691-92F6-0C8CBA3814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721339-A12B-4A78-B609-68E2DB147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9841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4D9BA-AF7F-4DF0-B760-6BEAD21CC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AB95916-96B5-4B2A-9D01-37A6D737BD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646E75-5419-42C2-81B5-73F5263F26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7239A6-D6B6-417D-8180-303DAECD21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796CA-BEFD-4B6E-AF8B-256239761178}" type="datetime1">
              <a:rPr lang="en-GB" smtClean="0"/>
              <a:t>23/07/2019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847895-A6A1-4065-9FE8-53702A506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2B98B7-33F4-435A-A8F1-94398EB65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66689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2F3D5-D617-48E1-A748-F1539DBE3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6A3BF5-93BC-4555-9F8A-871289B3A9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BBB2E6-6F7C-4D50-AC0F-6A54F538A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DBAA3-6D3B-4DDE-BAC7-E37270C88B35}" type="datetime1">
              <a:rPr lang="en-GB" smtClean="0"/>
              <a:t>23/07/2019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D4E3D5-28D2-457F-9FBB-5E78B35FB7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AD9428-D85C-4DA7-94CC-C2ED2AB56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05262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D7A8FDF-4AD6-4530-B29B-A5E61C063D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18ECAF-70A3-42A6-8425-876DA5F3E9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F3D98A-ED03-48D2-96D6-02E1463BCA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8EB37-FBE2-4B67-9FCA-3155F5EAAEF6}" type="datetime1">
              <a:rPr lang="en-GB" smtClean="0"/>
              <a:t>23/07/2019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9FAFCE-FCA9-48B7-B14A-78AC97614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C70B34-6FA8-4C40-A55D-D8E2DFE56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71960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EE52D67-6876-2D45-91C5-2A3A7456DF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772797" y="5822950"/>
            <a:ext cx="2780197" cy="78866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5ACE5B7-03EE-3046-980B-5FAE69081CB0}"/>
              </a:ext>
            </a:extLst>
          </p:cNvPr>
          <p:cNvSpPr/>
          <p:nvPr userDrawn="1"/>
        </p:nvSpPr>
        <p:spPr>
          <a:xfrm>
            <a:off x="0" y="3294"/>
            <a:ext cx="12192000" cy="369332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r>
              <a:rPr lang="en-GB" spc="300" dirty="0">
                <a:solidFill>
                  <a:schemeClr val="bg1"/>
                </a:solidFill>
                <a:effectLst/>
                <a:latin typeface="+mj-lt"/>
              </a:rPr>
              <a:t>PLA</a:t>
            </a:r>
            <a:r>
              <a:rPr lang="en-GB" spc="300" dirty="0">
                <a:solidFill>
                  <a:srgbClr val="5BC5F2"/>
                </a:solidFill>
                <a:effectLst/>
                <a:latin typeface="+mj-lt"/>
              </a:rPr>
              <a:t>Y</a:t>
            </a:r>
            <a:r>
              <a:rPr lang="en-GB" spc="300" dirty="0">
                <a:solidFill>
                  <a:schemeClr val="bg1"/>
                </a:solidFill>
                <a:effectLst/>
                <a:latin typeface="+mj-lt"/>
              </a:rPr>
              <a:t>BACK LEARNING ACADEMY</a:t>
            </a:r>
            <a:r>
              <a:rPr lang="en-GB" dirty="0">
                <a:solidFill>
                  <a:schemeClr val="bg1"/>
                </a:solidFill>
                <a:effectLst/>
                <a:latin typeface="Frutiger LT 55 Roman" panose="020B0602020204020204" pitchFamily="34" charset="0"/>
              </a:rPr>
              <a:t> 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2261B58-011E-6942-9E8F-089CDA0A18D0}"/>
              </a:ext>
            </a:extLst>
          </p:cNvPr>
          <p:cNvSpPr/>
          <p:nvPr userDrawn="1"/>
        </p:nvSpPr>
        <p:spPr>
          <a:xfrm>
            <a:off x="365760" y="5883958"/>
            <a:ext cx="77825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b="1" dirty="0">
                <a:solidFill>
                  <a:srgbClr val="283583"/>
                </a:solidFill>
                <a:effectLst/>
                <a:latin typeface="+mn-lt"/>
              </a:rPr>
              <a:t>Contact:</a:t>
            </a:r>
            <a:r>
              <a:rPr lang="en-GB" sz="1400" dirty="0">
                <a:solidFill>
                  <a:srgbClr val="283583"/>
                </a:solidFill>
                <a:effectLst/>
                <a:latin typeface="+mn-lt"/>
              </a:rPr>
              <a:t> Liz Fitzpatrick, FRSA, CE,   </a:t>
            </a:r>
            <a:r>
              <a:rPr lang="en-GB" sz="1400" b="1" dirty="0">
                <a:solidFill>
                  <a:srgbClr val="283583"/>
                </a:solidFill>
                <a:effectLst/>
                <a:latin typeface="+mn-lt"/>
              </a:rPr>
              <a:t>M:</a:t>
            </a:r>
            <a:r>
              <a:rPr lang="en-GB" sz="1400" dirty="0">
                <a:solidFill>
                  <a:srgbClr val="283583"/>
                </a:solidFill>
                <a:effectLst/>
                <a:latin typeface="+mn-lt"/>
              </a:rPr>
              <a:t> 07515346084</a:t>
            </a:r>
            <a:r>
              <a:rPr lang="en-GB" sz="1400" b="1" dirty="0">
                <a:solidFill>
                  <a:srgbClr val="283583"/>
                </a:solidFill>
                <a:effectLst/>
                <a:latin typeface="+mn-lt"/>
              </a:rPr>
              <a:t>  T:</a:t>
            </a:r>
            <a:r>
              <a:rPr lang="en-GB" sz="1400" dirty="0">
                <a:solidFill>
                  <a:srgbClr val="283583"/>
                </a:solidFill>
                <a:effectLst/>
                <a:latin typeface="+mn-lt"/>
              </a:rPr>
              <a:t> 01314535514   </a:t>
            </a:r>
            <a:br>
              <a:rPr lang="en-GB" sz="1400" dirty="0">
                <a:solidFill>
                  <a:srgbClr val="283583"/>
                </a:solidFill>
                <a:effectLst/>
                <a:latin typeface="+mn-lt"/>
              </a:rPr>
            </a:br>
            <a:r>
              <a:rPr lang="en-GB" sz="1400" b="1" dirty="0">
                <a:solidFill>
                  <a:srgbClr val="283583"/>
                </a:solidFill>
                <a:effectLst/>
                <a:latin typeface="+mn-lt"/>
              </a:rPr>
              <a:t>E:</a:t>
            </a:r>
            <a:r>
              <a:rPr lang="en-GB" sz="1400" dirty="0">
                <a:solidFill>
                  <a:srgbClr val="283583"/>
                </a:solidFill>
                <a:effectLst/>
                <a:latin typeface="+mn-lt"/>
              </a:rPr>
              <a:t> lizfitzpatrick@playbackice.com</a:t>
            </a:r>
          </a:p>
        </p:txBody>
      </p:sp>
    </p:spTree>
    <p:extLst>
      <p:ext uri="{BB962C8B-B14F-4D97-AF65-F5344CB8AC3E}">
        <p14:creationId xmlns:p14="http://schemas.microsoft.com/office/powerpoint/2010/main" val="18729245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175B6D-D5C6-F146-939F-B09C49A818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CFAB5F-39A8-7440-A6E2-7B6A86A21B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DB6E3F-3B02-0F40-9E3B-9074BF318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7/23/2019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699333-9747-D148-9C25-CC70AB070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4BBD80-5079-CB47-9F7D-F67BAA46C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82253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906C6-6674-2144-A4AE-0B3DFB471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8AD6FB-4260-E24C-A180-D64BC0C12B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B83A85-3C7A-C54F-8BD2-D49FAF8465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7/23/2019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FD0D4D-555B-A443-9C9F-ADA207458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FC7D82-C1D4-D94A-97E1-55601D941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48911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7FEB4-1A7D-C647-A870-9D114B9BE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7964C0-8FE3-D34E-AE07-EFCB8465C3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32D2A9-BE95-3A4C-8DD7-84076E053D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7/23/2019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C06664-4B34-8243-85FA-3DA1FCB0AC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AEACE3-43CA-2648-9F15-5B2812488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87401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79801-0926-7C4A-975F-272C45B769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2361D5-B77D-9441-86B4-3042BF647F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1C3C9C-3888-5C44-AA0C-6D83033D3E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956FC5-696F-0540-B12A-1618371E7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7/23/2019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523E75-1D58-F241-9AD7-67296CE40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10C265-BB68-5648-A6FD-34F668C8A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8046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4C9B9-0E16-A54C-9B1B-6BD560AE58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001C8C-BAEC-A64D-BEBC-A321E9719D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239BC3-442D-1B42-8D2F-8B9922B608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57E853-90C5-E449-9ACF-70634FE0D5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63B0985-760F-1741-BC32-066B7B2B1A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B8A7E58-8691-9345-BC2B-1340799A1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7/23/2019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58EF9FE-7323-ED44-8D73-9146F77C2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D76D87-A8E1-CD4F-9B23-8D20EC92AF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37725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7D2351-BE15-0147-B663-5365F7378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3D0226-5B9E-2D4F-8931-BA7E06DF4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7/23/2019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BA620C-8ED9-F440-A439-0D2881898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6092A-EC40-2045-A11F-10B31AEB4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99681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BD0F9-C6FE-7545-BFBC-4D9F1BEA2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2AFD77-4829-6B49-B292-07F3C47D06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36E261-8536-654D-BD17-74E17EF9E6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A0C78F-12FC-2742-8EDC-8B7576DAFA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7/23/2019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C06C0F-73EF-9540-9478-EC514C255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8383EA-5E4A-BD46-9EA0-AB099B539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67244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EAB7A-C919-784A-80A3-A8062EEE83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3DDE38-F470-6443-89D5-73F8E29B2A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004F2A-7FB4-7640-908D-66E248D8BC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A18984-9FEA-9245-AFB6-0FBE9F8780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7/23/2019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62734F-0585-7F45-9156-CF50FE7610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1C390D-6E4C-2949-9894-95AF8D67B6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94537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827435-E51A-7B4A-83EB-0C65F946E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A81D8E-EB2C-0747-8C80-6EF23FA94F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318B24-B87F-2B44-B2CD-16B4CA462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7/23/2019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07DB3D-B3FC-7C49-A68D-778FF20AFF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580E5A-1CFE-A24A-BA76-8506471C2D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9839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2A6E953-4452-DC45-A984-40620274173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C9770F-4ADA-1E4B-94A3-598262FB27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74C717-ABC3-A147-AD65-6795A61D76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7/23/2019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6D7147-0B1B-4646-A5A4-657EC9EAA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8A203B-7BEA-CA49-9D79-6C411464C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13116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8F52007-DF8B-4A22-9BBC-3995C86EA4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CA9AFE-9AFE-456E-9463-570E620859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FED44D-262B-47D3-9A54-A97677699C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04037A-3CBE-4895-A07F-99216B533600}" type="datetime1">
              <a:rPr lang="en-GB" smtClean="0"/>
              <a:t>23/07/2019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3284CF-34C6-4030-8AA0-83875A1CAC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Playback Learning Academy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719B68-BE59-4145-83D9-46D938821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462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577DDC-C7A4-B843-BBD1-054A192D8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DD7414-493F-0A46-A327-D185160FD7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58D790-A2E8-7340-90E4-82C937D51C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CCED24-56A5-A44D-A977-F791F95C1264}" type="datetimeFigureOut">
              <a:rPr lang="en-US" smtClean="0"/>
              <a:t>7/23/2019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398A94-2353-4347-9677-7FB9304F43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88BB27-DBA8-2244-B8FE-2A63AE2F31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9220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88320EA-F85E-4C46-9684-0191647FBC21}"/>
              </a:ext>
            </a:extLst>
          </p:cNvPr>
          <p:cNvSpPr/>
          <p:nvPr/>
        </p:nvSpPr>
        <p:spPr>
          <a:xfrm>
            <a:off x="6096000" y="2048079"/>
            <a:ext cx="5366657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28358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Families in Action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5BC5F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Family Well-being and </a:t>
            </a:r>
            <a:b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5BC5F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5BC5F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Learning Resource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Enabling families to become more engaged in their children’s well-being and learning. 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823FFB9-E3B7-DD4C-8F3F-E812983AAE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9903" y="700603"/>
            <a:ext cx="3534491" cy="4999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0551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D8FCD-769C-4042-A1DE-1A006B0664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2139" y="1381409"/>
            <a:ext cx="10147722" cy="3609543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l"/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  </a:t>
            </a:r>
            <a:r>
              <a:rPr lang="en-GB" sz="3200" b="1" dirty="0">
                <a:latin typeface="Arial Narrow" panose="020B0606020202030204" pitchFamily="34" charset="0"/>
              </a:rPr>
              <a:t>What makes a positive role model?</a:t>
            </a:r>
            <a:br>
              <a:rPr lang="en-GB" sz="31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sz="31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0E1E95-0A3F-4B4B-B16B-21E689207BFD}"/>
              </a:ext>
            </a:extLst>
          </p:cNvPr>
          <p:cNvSpPr txBox="1"/>
          <p:nvPr/>
        </p:nvSpPr>
        <p:spPr>
          <a:xfrm>
            <a:off x="5000366" y="117408"/>
            <a:ext cx="18678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Session 4:</a:t>
            </a:r>
            <a:endParaRPr lang="en-GB" sz="3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7360949-45C4-42AD-9DB1-A3086BEA551D}"/>
              </a:ext>
            </a:extLst>
          </p:cNvPr>
          <p:cNvSpPr txBox="1"/>
          <p:nvPr/>
        </p:nvSpPr>
        <p:spPr>
          <a:xfrm>
            <a:off x="4979047" y="6304002"/>
            <a:ext cx="191045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/>
              <a:t>Playback Learning Academy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786698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452C3-94D7-41F5-9A9E-213DB10666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0683" y="138826"/>
            <a:ext cx="8010633" cy="830443"/>
          </a:xfrm>
          <a:noFill/>
        </p:spPr>
        <p:txBody>
          <a:bodyPr>
            <a:normAutofit/>
          </a:bodyPr>
          <a:lstStyle/>
          <a:p>
            <a:pPr algn="l"/>
            <a:r>
              <a:rPr lang="en-GB" sz="3200" b="1" dirty="0">
                <a:latin typeface="Arial Narrow" panose="020B0606020202030204" pitchFamily="34" charset="0"/>
              </a:rPr>
              <a:t>Session 4: What makes a positive role model?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A3E45A22-46A7-4C9B-B6A0-EE5E8D09652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66403144"/>
              </p:ext>
            </p:extLst>
          </p:nvPr>
        </p:nvGraphicFramePr>
        <p:xfrm>
          <a:off x="1045871" y="1501133"/>
          <a:ext cx="10301592" cy="3677158"/>
        </p:xfrm>
        <a:graphic>
          <a:graphicData uri="http://schemas.openxmlformats.org/drawingml/2006/table">
            <a:tbl>
              <a:tblPr firstRow="1" firstCol="1" bandRow="1"/>
              <a:tblGrid>
                <a:gridCol w="10301592">
                  <a:extLst>
                    <a:ext uri="{9D8B030D-6E8A-4147-A177-3AD203B41FA5}">
                      <a16:colId xmlns:a16="http://schemas.microsoft.com/office/drawing/2014/main" val="791970105"/>
                    </a:ext>
                  </a:extLst>
                </a:gridCol>
              </a:tblGrid>
              <a:tr h="3102733">
                <a:tc>
                  <a:txBody>
                    <a:bodyPr/>
                    <a:lstStyle/>
                    <a:p>
                      <a:pPr marL="283845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2800" b="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83845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 b="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Aims to: </a:t>
                      </a:r>
                    </a:p>
                    <a:p>
                      <a:pPr marL="283845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2800" b="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83845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 b="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Explore how children learn and benefit from positive role models</a:t>
                      </a:r>
                    </a:p>
                    <a:p>
                      <a:pPr marL="741045" indent="-4572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en-GB" sz="2800" b="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83845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GB" sz="2800" b="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Identify the skills and qualities positive role models can promote to children</a:t>
                      </a:r>
                    </a:p>
                    <a:p>
                      <a:pPr marL="283845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GB" sz="2800" b="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283845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en-GB" sz="3200" b="1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1275201"/>
                  </a:ext>
                </a:extLst>
              </a:tr>
            </a:tbl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8DBA57-D0CB-4897-A2F1-C92AE65854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b="1" dirty="0"/>
              <a:t>Playback Learning Academy</a:t>
            </a:r>
          </a:p>
        </p:txBody>
      </p:sp>
    </p:spTree>
    <p:extLst>
      <p:ext uri="{BB962C8B-B14F-4D97-AF65-F5344CB8AC3E}">
        <p14:creationId xmlns:p14="http://schemas.microsoft.com/office/powerpoint/2010/main" val="8872693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FBCA65F-38EA-4B95-892A-2AACC7897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b="1" dirty="0"/>
              <a:t>Playback Learning Academy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2F38129-03FE-498F-8177-8813EB259282}"/>
              </a:ext>
            </a:extLst>
          </p:cNvPr>
          <p:cNvSpPr/>
          <p:nvPr/>
        </p:nvSpPr>
        <p:spPr>
          <a:xfrm>
            <a:off x="1353392" y="1279011"/>
            <a:ext cx="9485216" cy="452431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endParaRPr lang="en-GB" sz="2800" b="1" dirty="0">
              <a:solidFill>
                <a:srgbClr val="000000"/>
              </a:solidFill>
              <a:latin typeface="Arial Narrow" panose="020B0606020202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r>
              <a:rPr lang="en-GB" sz="2800" b="1" dirty="0">
                <a:solidFill>
                  <a:srgbClr val="00000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Role Models</a:t>
            </a:r>
          </a:p>
          <a:p>
            <a:pPr algn="ctr"/>
            <a:endParaRPr lang="en-GB" sz="2800" b="1" dirty="0">
              <a:solidFill>
                <a:srgbClr val="000000"/>
              </a:solidFill>
              <a:latin typeface="Arial Narrow" panose="020B0606020202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r>
              <a:rPr lang="en-GB" sz="2800" b="1" dirty="0">
                <a:solidFill>
                  <a:srgbClr val="00000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Children learn by observing the adults in their lives. </a:t>
            </a:r>
          </a:p>
          <a:p>
            <a:endParaRPr lang="en-GB" sz="2800" dirty="0">
              <a:solidFill>
                <a:srgbClr val="000000"/>
              </a:solidFill>
              <a:latin typeface="Arial Narrow" panose="020B0606020202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r>
              <a:rPr lang="en-GB" sz="2800" dirty="0">
                <a:solidFill>
                  <a:srgbClr val="00000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If we want children to be socially and emotionally competent, </a:t>
            </a:r>
          </a:p>
          <a:p>
            <a:r>
              <a:rPr lang="en-GB" sz="2800" dirty="0">
                <a:solidFill>
                  <a:srgbClr val="00000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we must be mindful of our own behaviour and accept responsibility</a:t>
            </a:r>
          </a:p>
          <a:p>
            <a:r>
              <a:rPr lang="en-GB" sz="2800" dirty="0">
                <a:solidFill>
                  <a:srgbClr val="00000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for being a </a:t>
            </a:r>
            <a:r>
              <a:rPr lang="en-GB" sz="2800" b="1" i="1" dirty="0">
                <a:solidFill>
                  <a:srgbClr val="00000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role model</a:t>
            </a:r>
            <a:r>
              <a:rPr lang="en-GB" sz="2800" dirty="0">
                <a:solidFill>
                  <a:srgbClr val="00000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</a:p>
          <a:p>
            <a:endParaRPr lang="en-GB" sz="2800" dirty="0">
              <a:solidFill>
                <a:srgbClr val="000000"/>
              </a:solidFill>
              <a:latin typeface="Arial Narrow" panose="020B0606020202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en-GB" sz="3600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577F24E-5366-458B-86F7-E71CC836CB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1150278"/>
              </p:ext>
            </p:extLst>
          </p:nvPr>
        </p:nvGraphicFramePr>
        <p:xfrm>
          <a:off x="497964" y="136525"/>
          <a:ext cx="11196072" cy="5894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96072">
                  <a:extLst>
                    <a:ext uri="{9D8B030D-6E8A-4147-A177-3AD203B41FA5}">
                      <a16:colId xmlns:a16="http://schemas.microsoft.com/office/drawing/2014/main" val="2204629157"/>
                    </a:ext>
                  </a:extLst>
                </a:gridCol>
              </a:tblGrid>
              <a:tr h="589462"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Introduction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28989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10107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F1766E8-6E16-4CAA-817D-A97ECBA84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EF33A60-7D7C-41F5-8D6E-2C1879BC6E2E}"/>
              </a:ext>
            </a:extLst>
          </p:cNvPr>
          <p:cNvSpPr/>
          <p:nvPr/>
        </p:nvSpPr>
        <p:spPr>
          <a:xfrm>
            <a:off x="1316622" y="1149722"/>
            <a:ext cx="9558752" cy="455855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50000"/>
              </a:lnSpc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Who was your role model when you where a child?</a:t>
            </a:r>
          </a:p>
          <a:p>
            <a:pPr>
              <a:lnSpc>
                <a:spcPct val="250000"/>
              </a:lnSpc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What made him or her memorable?</a:t>
            </a:r>
            <a:endParaRPr lang="en-GB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250000"/>
              </a:lnSpc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What were their qualities/skills/attributes?</a:t>
            </a:r>
          </a:p>
          <a:p>
            <a:pPr>
              <a:lnSpc>
                <a:spcPct val="250000"/>
              </a:lnSpc>
            </a:pP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endParaRPr lang="en-GB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53C70DB-6864-4CD1-8AA2-7C0FC7EF95A8}"/>
              </a:ext>
            </a:extLst>
          </p:cNvPr>
          <p:cNvSpPr txBox="1"/>
          <p:nvPr/>
        </p:nvSpPr>
        <p:spPr>
          <a:xfrm>
            <a:off x="3458898" y="136525"/>
            <a:ext cx="5274201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rgbClr val="00000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Discuss your/their experiences:</a:t>
            </a:r>
            <a:endParaRPr lang="en-GB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730214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F1766E8-6E16-4CAA-817D-A97ECBA84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EF33A60-7D7C-41F5-8D6E-2C1879BC6E2E}"/>
              </a:ext>
            </a:extLst>
          </p:cNvPr>
          <p:cNvSpPr/>
          <p:nvPr/>
        </p:nvSpPr>
        <p:spPr>
          <a:xfrm>
            <a:off x="1079576" y="1172549"/>
            <a:ext cx="10032839" cy="451290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endParaRPr lang="en-GB" sz="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endParaRPr lang="en-GB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What negative influence can role models have on children e.g. Pop Stars, </a:t>
            </a:r>
          </a:p>
          <a:p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Footballers etc.</a:t>
            </a:r>
          </a:p>
          <a:p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200000"/>
              </a:lnSpc>
              <a:buFont typeface="Symbol" panose="05050102010706020507" pitchFamily="18" charset="2"/>
              <a:buChar char=""/>
            </a:pPr>
            <a:endParaRPr lang="en-GB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Are there any other adults whose behaviours can have a negative impact </a:t>
            </a:r>
          </a:p>
          <a:p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on children?</a:t>
            </a:r>
          </a:p>
          <a:p>
            <a:pPr marL="342900" indent="-342900">
              <a:buFont typeface="Symbol" panose="05050102010706020507" pitchFamily="18" charset="2"/>
              <a:buChar char=""/>
            </a:pPr>
            <a:endParaRPr lang="en-GB" sz="36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GB" sz="36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03EC6F9-29FC-4BF9-823B-070161F383C3}"/>
              </a:ext>
            </a:extLst>
          </p:cNvPr>
          <p:cNvSpPr txBox="1"/>
          <p:nvPr/>
        </p:nvSpPr>
        <p:spPr>
          <a:xfrm>
            <a:off x="5301548" y="136525"/>
            <a:ext cx="1588897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rgbClr val="00000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Discuss:</a:t>
            </a:r>
            <a:endParaRPr lang="en-GB" sz="3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730661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31EDC5C-6EED-48D3-91AD-7863F47D3F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15D7902-C3D8-42E2-8A5E-9D4A27FD4745}"/>
              </a:ext>
            </a:extLst>
          </p:cNvPr>
          <p:cNvSpPr/>
          <p:nvPr/>
        </p:nvSpPr>
        <p:spPr>
          <a:xfrm>
            <a:off x="984346" y="1164938"/>
            <a:ext cx="10223306" cy="446987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endParaRPr lang="en-GB" sz="1600" b="1" dirty="0">
              <a:latin typeface="Arial Narrow" panose="020B0606020202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</a:pPr>
            <a:r>
              <a:rPr lang="en-GB" sz="2800" dirty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Examples of staff modelling good practice in school </a:t>
            </a:r>
          </a:p>
          <a:p>
            <a:pPr>
              <a:lnSpc>
                <a:spcPct val="107000"/>
              </a:lnSpc>
            </a:pPr>
            <a:endParaRPr lang="en-GB" sz="2800" dirty="0">
              <a:latin typeface="Arial Narrow" panose="020B0606020202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</a:pPr>
            <a:r>
              <a:rPr lang="en-GB" sz="2800" dirty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E.g. good manners, respecting views, welcoming attitude, non-judgemental etc.</a:t>
            </a:r>
          </a:p>
          <a:p>
            <a:pPr>
              <a:lnSpc>
                <a:spcPct val="107000"/>
              </a:lnSpc>
            </a:pPr>
            <a:endParaRPr lang="en-GB" sz="2800" dirty="0">
              <a:latin typeface="Arial Narrow" panose="020B0606020202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</a:pPr>
            <a:r>
              <a:rPr lang="en-GB" sz="2800" b="1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Would they like to be involved in class room activities to observe a teacher modelling good practice with children during their learning?</a:t>
            </a:r>
          </a:p>
          <a:p>
            <a:pPr>
              <a:lnSpc>
                <a:spcPct val="107000"/>
              </a:lnSpc>
            </a:pPr>
            <a:endParaRPr lang="en-GB" sz="2800" b="1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EAA96F6-CC8A-40DF-93C0-58A43E41FF7D}"/>
              </a:ext>
            </a:extLst>
          </p:cNvPr>
          <p:cNvSpPr txBox="1"/>
          <p:nvPr/>
        </p:nvSpPr>
        <p:spPr>
          <a:xfrm>
            <a:off x="5301551" y="136525"/>
            <a:ext cx="1588897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Discuss: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494333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31EDC5C-6EED-48D3-91AD-7863F47D3F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15D7902-C3D8-42E2-8A5E-9D4A27FD4745}"/>
              </a:ext>
            </a:extLst>
          </p:cNvPr>
          <p:cNvSpPr/>
          <p:nvPr/>
        </p:nvSpPr>
        <p:spPr>
          <a:xfrm>
            <a:off x="1519805" y="2592456"/>
            <a:ext cx="9152389" cy="167308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endParaRPr lang="en-GB" sz="2800" dirty="0">
              <a:latin typeface="Arial Narrow" panose="020B0606020202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</a:pPr>
            <a:r>
              <a:rPr lang="en-GB" sz="2800" dirty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Discussion on the </a:t>
            </a:r>
            <a:r>
              <a:rPr lang="en-GB" sz="2800" b="1" dirty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Role Model </a:t>
            </a:r>
            <a:r>
              <a:rPr lang="en-GB" sz="2800" dirty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statements. </a:t>
            </a:r>
          </a:p>
          <a:p>
            <a:pPr>
              <a:lnSpc>
                <a:spcPct val="107000"/>
              </a:lnSpc>
            </a:pPr>
            <a:endParaRPr lang="en-GB" sz="1600" dirty="0">
              <a:latin typeface="Arial Narrow" panose="020B0606020202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</a:pPr>
            <a:endParaRPr lang="en-GB" sz="1200" dirty="0">
              <a:latin typeface="Arial Narrow" panose="020B0606020202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</a:pPr>
            <a:endParaRPr lang="en-GB" sz="1200" dirty="0">
              <a:latin typeface="Arial Narrow" panose="020B0606020202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14325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B0E10A9-43EB-4C95-89C5-1E5062578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  <a:endParaRPr lang="en-GB" dirty="0"/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BFFC5001-F9AE-461D-AC24-BC52EF35E5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9933723"/>
              </p:ext>
            </p:extLst>
          </p:nvPr>
        </p:nvGraphicFramePr>
        <p:xfrm>
          <a:off x="787924" y="1001760"/>
          <a:ext cx="10797719" cy="52780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97297">
                  <a:extLst>
                    <a:ext uri="{9D8B030D-6E8A-4147-A177-3AD203B41FA5}">
                      <a16:colId xmlns:a16="http://schemas.microsoft.com/office/drawing/2014/main" val="1737557037"/>
                    </a:ext>
                  </a:extLst>
                </a:gridCol>
                <a:gridCol w="10000422">
                  <a:extLst>
                    <a:ext uri="{9D8B030D-6E8A-4147-A177-3AD203B41FA5}">
                      <a16:colId xmlns:a16="http://schemas.microsoft.com/office/drawing/2014/main" val="2651889188"/>
                    </a:ext>
                  </a:extLst>
                </a:gridCol>
              </a:tblGrid>
              <a:tr h="499288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endParaRPr lang="en-GB" sz="2800" dirty="0">
                        <a:effectLst/>
                        <a:latin typeface="Arial Narrow" panose="020B0606020202030204" pitchFamily="34" charset="0"/>
                      </a:endParaRP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en-GB" sz="2800" dirty="0">
                          <a:effectLst/>
                          <a:latin typeface="Arial Narrow" panose="020B0606020202030204" pitchFamily="34" charset="0"/>
                        </a:rPr>
                        <a:t>No</a:t>
                      </a:r>
                      <a:endParaRPr lang="en-GB" sz="28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endParaRPr lang="en-GB" sz="2800" dirty="0">
                        <a:effectLst/>
                        <a:latin typeface="Arial Narrow" panose="020B0606020202030204" pitchFamily="34" charset="0"/>
                      </a:endParaRP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en-GB" sz="2800" dirty="0">
                          <a:effectLst/>
                          <a:latin typeface="Arial Narrow" panose="020B0606020202030204" pitchFamily="34" charset="0"/>
                        </a:rPr>
                        <a:t>Role Model Statements</a:t>
                      </a:r>
                      <a:endParaRPr lang="en-GB" sz="28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64164224"/>
                  </a:ext>
                </a:extLst>
              </a:tr>
              <a:tr h="796464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endParaRPr lang="en-GB" sz="3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en-GB" sz="3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</a:t>
                      </a:r>
                      <a:endParaRPr lang="en-GB" sz="3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endParaRPr lang="en-GB" sz="3200" b="0" dirty="0">
                        <a:effectLst/>
                        <a:latin typeface="Arial Narrow" panose="020B0606020202030204" pitchFamily="34" charset="0"/>
                      </a:endParaRP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en-GB" sz="3200" b="0" dirty="0">
                          <a:effectLst/>
                          <a:latin typeface="Arial Narrow" panose="020B0606020202030204" pitchFamily="34" charset="0"/>
                        </a:rPr>
                        <a:t>I show genuine warmth and care towards my child.</a:t>
                      </a: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endParaRPr lang="en-GB" sz="3200" b="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6720484"/>
                  </a:ext>
                </a:extLst>
              </a:tr>
              <a:tr h="796464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endParaRPr lang="en-GB" sz="3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en-GB" sz="3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</a:t>
                      </a:r>
                      <a:endParaRPr lang="en-GB" sz="3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endParaRPr lang="en-GB" sz="3200" b="0" dirty="0">
                        <a:effectLst/>
                        <a:latin typeface="Arial Narrow" panose="020B0606020202030204" pitchFamily="34" charset="0"/>
                      </a:endParaRP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en-GB" sz="3200" b="0" dirty="0">
                          <a:effectLst/>
                          <a:latin typeface="Arial Narrow" panose="020B0606020202030204" pitchFamily="34" charset="0"/>
                        </a:rPr>
                        <a:t>I model honesty and fairness to my child.</a:t>
                      </a: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endParaRPr lang="en-GB" sz="3200" b="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6591118"/>
                  </a:ext>
                </a:extLst>
              </a:tr>
              <a:tr h="796464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endParaRPr lang="en-GB" sz="3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en-GB" sz="3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</a:t>
                      </a:r>
                      <a:endParaRPr lang="en-GB" sz="3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endParaRPr lang="en-GB" sz="3200" b="0" dirty="0">
                        <a:effectLst/>
                        <a:latin typeface="Arial Narrow" panose="020B0606020202030204" pitchFamily="34" charset="0"/>
                      </a:endParaRP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en-GB" sz="3200" b="0" dirty="0">
                          <a:effectLst/>
                          <a:latin typeface="Arial Narrow" panose="020B0606020202030204" pitchFamily="34" charset="0"/>
                        </a:rPr>
                        <a:t>I foster a sense of trust and acceptance.</a:t>
                      </a: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endParaRPr lang="en-GB" sz="3200" b="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9384892"/>
                  </a:ext>
                </a:extLst>
              </a:tr>
              <a:tr h="796464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endParaRPr lang="en-GB" sz="3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en-GB" sz="3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</a:t>
                      </a: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endParaRPr lang="en-GB" sz="3200" b="0" dirty="0">
                        <a:effectLst/>
                        <a:latin typeface="Arial Narrow" panose="020B0606020202030204" pitchFamily="34" charset="0"/>
                      </a:endParaRP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en-GB" sz="3200" b="0" dirty="0">
                          <a:effectLst/>
                          <a:latin typeface="Arial Narrow" panose="020B0606020202030204" pitchFamily="34" charset="0"/>
                        </a:rPr>
                        <a:t>I value that children are all different.</a:t>
                      </a: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endParaRPr lang="en-GB" sz="3200" b="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9607707"/>
                  </a:ext>
                </a:extLst>
              </a:tr>
              <a:tr h="796464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endParaRPr lang="en-GB" sz="3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en-GB" sz="3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</a:t>
                      </a:r>
                      <a:endParaRPr lang="en-GB" sz="3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endParaRPr lang="en-GB" sz="3200" b="0" dirty="0">
                        <a:effectLst/>
                        <a:latin typeface="Arial Narrow" panose="020B0606020202030204" pitchFamily="34" charset="0"/>
                      </a:endParaRP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en-GB" sz="3200" b="0" dirty="0">
                          <a:effectLst/>
                          <a:latin typeface="Arial Narrow" panose="020B0606020202030204" pitchFamily="34" charset="0"/>
                        </a:rPr>
                        <a:t>I recognise the importance of celebrating my child’s achievements.</a:t>
                      </a: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endParaRPr lang="en-GB" sz="3200" b="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9832851"/>
                  </a:ext>
                </a:extLst>
              </a:tr>
              <a:tr h="796464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endParaRPr lang="en-GB" sz="3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en-GB" sz="3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6</a:t>
                      </a:r>
                      <a:endParaRPr lang="en-GB" sz="3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endParaRPr lang="en-GB" sz="3200" b="0" dirty="0">
                        <a:effectLst/>
                        <a:latin typeface="Arial Narrow" panose="020B0606020202030204" pitchFamily="34" charset="0"/>
                      </a:endParaRP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en-GB" sz="3200" b="0" dirty="0">
                          <a:effectLst/>
                          <a:latin typeface="Arial Narrow" panose="020B0606020202030204" pitchFamily="34" charset="0"/>
                        </a:rPr>
                        <a:t>I try to create an environment at home for my child to learn.</a:t>
                      </a: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endParaRPr lang="en-GB" sz="3200" b="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7580568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0459DCF4-E253-4BBB-B0CE-0108317587FC}"/>
              </a:ext>
            </a:extLst>
          </p:cNvPr>
          <p:cNvSpPr txBox="1"/>
          <p:nvPr/>
        </p:nvSpPr>
        <p:spPr>
          <a:xfrm>
            <a:off x="3785228" y="136525"/>
            <a:ext cx="48031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/>
              <a:t>Role Model Statements 1-6</a:t>
            </a:r>
          </a:p>
        </p:txBody>
      </p:sp>
    </p:spTree>
    <p:extLst>
      <p:ext uri="{BB962C8B-B14F-4D97-AF65-F5344CB8AC3E}">
        <p14:creationId xmlns:p14="http://schemas.microsoft.com/office/powerpoint/2010/main" val="21152882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B0E10A9-43EB-4C95-89C5-1E5062578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  <a:endParaRPr lang="en-GB" dirty="0"/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BFFC5001-F9AE-461D-AC24-BC52EF35E5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6860782"/>
              </p:ext>
            </p:extLst>
          </p:nvPr>
        </p:nvGraphicFramePr>
        <p:xfrm>
          <a:off x="655568" y="986295"/>
          <a:ext cx="10880864" cy="555261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03436">
                  <a:extLst>
                    <a:ext uri="{9D8B030D-6E8A-4147-A177-3AD203B41FA5}">
                      <a16:colId xmlns:a16="http://schemas.microsoft.com/office/drawing/2014/main" val="1737557037"/>
                    </a:ext>
                  </a:extLst>
                </a:gridCol>
                <a:gridCol w="10077428">
                  <a:extLst>
                    <a:ext uri="{9D8B030D-6E8A-4147-A177-3AD203B41FA5}">
                      <a16:colId xmlns:a16="http://schemas.microsoft.com/office/drawing/2014/main" val="2651889188"/>
                    </a:ext>
                  </a:extLst>
                </a:gridCol>
              </a:tblGrid>
              <a:tr h="525259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endParaRPr lang="en-GB" sz="2800" dirty="0">
                        <a:effectLst/>
                        <a:latin typeface="Arial Narrow" panose="020B0606020202030204" pitchFamily="34" charset="0"/>
                      </a:endParaRP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en-GB" sz="2800" dirty="0">
                          <a:effectLst/>
                          <a:latin typeface="Arial Narrow" panose="020B0606020202030204" pitchFamily="34" charset="0"/>
                        </a:rPr>
                        <a:t>No</a:t>
                      </a:r>
                      <a:endParaRPr lang="en-GB" sz="28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endParaRPr lang="en-GB" sz="2800" dirty="0">
                        <a:effectLst/>
                        <a:latin typeface="Arial Narrow" panose="020B0606020202030204" pitchFamily="34" charset="0"/>
                      </a:endParaRP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en-GB" sz="2800" dirty="0">
                          <a:effectLst/>
                          <a:latin typeface="Arial Narrow" panose="020B0606020202030204" pitchFamily="34" charset="0"/>
                        </a:rPr>
                        <a:t>Role Model Statement</a:t>
                      </a:r>
                      <a:endParaRPr lang="en-GB" sz="28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64164224"/>
                  </a:ext>
                </a:extLst>
              </a:tr>
              <a:tr h="837893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endParaRPr lang="en-GB" sz="3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en-GB" sz="3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7</a:t>
                      </a:r>
                      <a:endParaRPr lang="en-GB" sz="3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endParaRPr lang="en-GB" sz="32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en-GB" sz="32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I provide opportunities for my child to learn in different places.</a:t>
                      </a: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endParaRPr lang="en-GB" sz="32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5278688"/>
                  </a:ext>
                </a:extLst>
              </a:tr>
              <a:tr h="837893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endParaRPr lang="en-GB" sz="3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en-GB" sz="3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8</a:t>
                      </a:r>
                      <a:endParaRPr lang="en-GB" sz="3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endParaRPr lang="en-GB" sz="3200" b="0" u="sng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en-GB" sz="32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I always show a positive attitude when my child and I are together.</a:t>
                      </a: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endParaRPr lang="en-GB" sz="32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4959973"/>
                  </a:ext>
                </a:extLst>
              </a:tr>
              <a:tr h="837893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endParaRPr lang="en-GB" sz="3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en-GB" sz="3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9</a:t>
                      </a:r>
                      <a:endParaRPr lang="en-GB" sz="3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endParaRPr lang="en-GB" sz="32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en-GB" sz="32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I encourage my child to find solutions to problems.</a:t>
                      </a: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endParaRPr lang="en-GB" sz="32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2091902"/>
                  </a:ext>
                </a:extLst>
              </a:tr>
              <a:tr h="837893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endParaRPr lang="en-GB" sz="3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en-GB" sz="3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10</a:t>
                      </a:r>
                      <a:endParaRPr lang="en-GB" sz="3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endParaRPr lang="en-GB" sz="32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en-GB" sz="32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I have high expectations for my child and I want them to do well.</a:t>
                      </a: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endParaRPr lang="en-GB" sz="32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6163290"/>
                  </a:ext>
                </a:extLst>
              </a:tr>
              <a:tr h="837893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endParaRPr lang="en-GB" sz="3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en-GB" sz="3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11</a:t>
                      </a:r>
                      <a:endParaRPr lang="en-GB" sz="3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endParaRPr lang="en-GB" sz="32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en-GB" sz="32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I provide support when my child asks for it.</a:t>
                      </a: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endParaRPr lang="en-GB" sz="32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7194204"/>
                  </a:ext>
                </a:extLst>
              </a:tr>
              <a:tr h="837893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endParaRPr lang="en-GB" sz="3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en-GB" sz="3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</a:t>
                      </a:r>
                      <a:endParaRPr lang="en-GB" sz="3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endParaRPr lang="en-GB" sz="32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en-GB" sz="32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I try to show good communication skills.</a:t>
                      </a: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endParaRPr lang="en-GB" sz="32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7730656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537E3DCF-A9B6-489C-8825-F2649B7CB17C}"/>
              </a:ext>
            </a:extLst>
          </p:cNvPr>
          <p:cNvSpPr txBox="1"/>
          <p:nvPr/>
        </p:nvSpPr>
        <p:spPr>
          <a:xfrm>
            <a:off x="3497276" y="136525"/>
            <a:ext cx="51974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/>
              <a:t>Role Model Statements 7 - 12</a:t>
            </a:r>
          </a:p>
        </p:txBody>
      </p:sp>
    </p:spTree>
    <p:extLst>
      <p:ext uri="{BB962C8B-B14F-4D97-AF65-F5344CB8AC3E}">
        <p14:creationId xmlns:p14="http://schemas.microsoft.com/office/powerpoint/2010/main" val="20199895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83EF843-E8ED-47AB-83CB-5F0F456A2D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  <a:endParaRPr lang="en-GB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3A8D7E0-D12E-4E61-B651-A499AE2193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2372171"/>
              </p:ext>
            </p:extLst>
          </p:nvPr>
        </p:nvGraphicFramePr>
        <p:xfrm>
          <a:off x="518824" y="1361617"/>
          <a:ext cx="10658258" cy="487039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34588">
                  <a:extLst>
                    <a:ext uri="{9D8B030D-6E8A-4147-A177-3AD203B41FA5}">
                      <a16:colId xmlns:a16="http://schemas.microsoft.com/office/drawing/2014/main" val="143112707"/>
                    </a:ext>
                  </a:extLst>
                </a:gridCol>
                <a:gridCol w="10023670">
                  <a:extLst>
                    <a:ext uri="{9D8B030D-6E8A-4147-A177-3AD203B41FA5}">
                      <a16:colId xmlns:a16="http://schemas.microsoft.com/office/drawing/2014/main" val="2674893757"/>
                    </a:ext>
                  </a:extLst>
                </a:gridCol>
              </a:tblGrid>
              <a:tr h="811733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endParaRPr lang="en-GB" sz="3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en-GB" sz="3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13</a:t>
                      </a:r>
                      <a:endParaRPr lang="en-GB" sz="3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endParaRPr lang="en-GB" sz="28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en-GB" sz="28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I listen carefully without interrupting.</a:t>
                      </a: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endParaRPr lang="en-GB" sz="28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9555977"/>
                  </a:ext>
                </a:extLst>
              </a:tr>
              <a:tr h="811733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endParaRPr lang="en-GB" sz="3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en-GB" sz="3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14</a:t>
                      </a:r>
                      <a:endParaRPr lang="en-GB" sz="3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endParaRPr lang="en-GB" sz="28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en-GB" sz="28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I discuss feelings openly with my child.</a:t>
                      </a: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endParaRPr lang="en-GB" sz="28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6690180"/>
                  </a:ext>
                </a:extLst>
              </a:tr>
              <a:tr h="811733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endParaRPr lang="en-GB" sz="3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en-GB" sz="3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15</a:t>
                      </a:r>
                      <a:endParaRPr lang="en-GB" sz="3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endParaRPr lang="en-GB" sz="28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en-GB" sz="28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I acknowledge my child’s good behaviour and reward them if appropriate.</a:t>
                      </a: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endParaRPr lang="en-GB" sz="28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0786285"/>
                  </a:ext>
                </a:extLst>
              </a:tr>
              <a:tr h="811733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endParaRPr lang="en-GB" sz="3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en-GB" sz="3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16</a:t>
                      </a:r>
                      <a:endParaRPr lang="en-GB" sz="3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endParaRPr lang="en-GB" sz="28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en-GB" sz="28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I create opportunities for my child to feel they can speak openly.</a:t>
                      </a: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endParaRPr lang="en-GB" sz="28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465421"/>
                  </a:ext>
                </a:extLst>
              </a:tr>
              <a:tr h="811733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endParaRPr lang="en-GB" sz="3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en-GB" sz="3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17</a:t>
                      </a:r>
                      <a:endParaRPr lang="en-GB" sz="3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endParaRPr lang="en-GB" sz="28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en-GB" sz="28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I demonstrate a good sense of humour and do fun things.</a:t>
                      </a: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endParaRPr lang="en-GB" sz="28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8955648"/>
                  </a:ext>
                </a:extLst>
              </a:tr>
              <a:tr h="811733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endParaRPr lang="en-GB" sz="3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en-GB" sz="3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18</a:t>
                      </a:r>
                      <a:endParaRPr lang="en-GB" sz="3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endParaRPr lang="en-GB" sz="28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en-GB" sz="28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I provide choices for my child to support their decision making.</a:t>
                      </a: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endParaRPr lang="en-GB" sz="28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6572264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99D66D5-C5EF-4BAC-B057-2407518E45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3327922"/>
              </p:ext>
            </p:extLst>
          </p:nvPr>
        </p:nvGraphicFramePr>
        <p:xfrm>
          <a:off x="518824" y="790369"/>
          <a:ext cx="10658258" cy="44691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99992">
                  <a:extLst>
                    <a:ext uri="{9D8B030D-6E8A-4147-A177-3AD203B41FA5}">
                      <a16:colId xmlns:a16="http://schemas.microsoft.com/office/drawing/2014/main" val="800093805"/>
                    </a:ext>
                  </a:extLst>
                </a:gridCol>
                <a:gridCol w="10058266">
                  <a:extLst>
                    <a:ext uri="{9D8B030D-6E8A-4147-A177-3AD203B41FA5}">
                      <a16:colId xmlns:a16="http://schemas.microsoft.com/office/drawing/2014/main" val="3467892273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endParaRPr lang="en-GB" sz="2800" dirty="0">
                        <a:effectLst/>
                        <a:latin typeface="Arial Narrow" panose="020B0606020202030204" pitchFamily="34" charset="0"/>
                      </a:endParaRP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en-GB" sz="2800" dirty="0">
                          <a:effectLst/>
                          <a:latin typeface="Arial Narrow" panose="020B0606020202030204" pitchFamily="34" charset="0"/>
                        </a:rPr>
                        <a:t>No</a:t>
                      </a:r>
                      <a:endParaRPr lang="en-GB" sz="28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endParaRPr lang="en-GB" sz="2800" dirty="0">
                        <a:effectLst/>
                        <a:latin typeface="Arial Narrow" panose="020B0606020202030204" pitchFamily="34" charset="0"/>
                      </a:endParaRP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en-GB" sz="2800" dirty="0">
                          <a:effectLst/>
                          <a:latin typeface="Arial Narrow" panose="020B0606020202030204" pitchFamily="34" charset="0"/>
                        </a:rPr>
                        <a:t>Role Model Statement</a:t>
                      </a:r>
                      <a:endParaRPr lang="en-GB" sz="28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8479104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FB3C74B1-537E-4194-8831-632F8BB0EB4A}"/>
              </a:ext>
            </a:extLst>
          </p:cNvPr>
          <p:cNvSpPr txBox="1"/>
          <p:nvPr/>
        </p:nvSpPr>
        <p:spPr>
          <a:xfrm>
            <a:off x="3439567" y="91949"/>
            <a:ext cx="531286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/>
              <a:t>Role Model Statements 13 -18</a:t>
            </a:r>
          </a:p>
        </p:txBody>
      </p:sp>
    </p:spTree>
    <p:extLst>
      <p:ext uri="{BB962C8B-B14F-4D97-AF65-F5344CB8AC3E}">
        <p14:creationId xmlns:p14="http://schemas.microsoft.com/office/powerpoint/2010/main" val="15618822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83EF843-E8ED-47AB-83CB-5F0F456A2D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  <a:endParaRPr lang="en-GB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3A8D7E0-D12E-4E61-B651-A499AE2193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265470"/>
              </p:ext>
            </p:extLst>
          </p:nvPr>
        </p:nvGraphicFramePr>
        <p:xfrm>
          <a:off x="554001" y="1388044"/>
          <a:ext cx="10768995" cy="46572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41181">
                  <a:extLst>
                    <a:ext uri="{9D8B030D-6E8A-4147-A177-3AD203B41FA5}">
                      <a16:colId xmlns:a16="http://schemas.microsoft.com/office/drawing/2014/main" val="143112707"/>
                    </a:ext>
                  </a:extLst>
                </a:gridCol>
                <a:gridCol w="10127814">
                  <a:extLst>
                    <a:ext uri="{9D8B030D-6E8A-4147-A177-3AD203B41FA5}">
                      <a16:colId xmlns:a16="http://schemas.microsoft.com/office/drawing/2014/main" val="2674893757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endParaRPr lang="en-GB" sz="28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en-GB" sz="2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19</a:t>
                      </a:r>
                      <a:endParaRPr lang="en-GB" sz="28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endParaRPr lang="en-GB" sz="28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en-GB" sz="28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I get a sense of pride when my child is doing well in their learning.</a:t>
                      </a: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endParaRPr lang="en-GB" sz="28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7779937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endParaRPr lang="en-GB" sz="28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en-GB" sz="2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20</a:t>
                      </a:r>
                      <a:endParaRPr lang="en-GB" sz="28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endParaRPr lang="en-GB" sz="28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en-GB" sz="28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I believe in my child's ability to learn.</a:t>
                      </a: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endParaRPr lang="en-GB" sz="28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448123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endParaRPr lang="en-GB" sz="28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en-GB" sz="2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21</a:t>
                      </a:r>
                      <a:endParaRPr lang="en-GB" sz="28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endParaRPr lang="en-GB" sz="28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en-GB" sz="28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I make a conscious effort to learn about my child.</a:t>
                      </a: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endParaRPr lang="en-GB" sz="28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11519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endParaRPr lang="en-GB" sz="28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en-GB" sz="2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22</a:t>
                      </a:r>
                      <a:endParaRPr lang="en-GB" sz="28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endParaRPr lang="en-GB" sz="28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en-GB" sz="28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I encourage my child to see mistakes as learning opportunities.</a:t>
                      </a: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endParaRPr lang="en-GB" sz="28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422387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endParaRPr lang="en-GB" sz="28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en-GB" sz="2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23</a:t>
                      </a:r>
                      <a:endParaRPr lang="en-GB" sz="28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endParaRPr lang="en-GB" sz="28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en-GB" sz="28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I try to give feedback to improve my child’s learning.</a:t>
                      </a: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endParaRPr lang="en-GB" sz="28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2136199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endParaRPr lang="en-GB" sz="28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en-GB" sz="2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24</a:t>
                      </a:r>
                      <a:endParaRPr lang="en-GB" sz="28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endParaRPr lang="en-GB" sz="28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en-GB" sz="28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I have established a positive, working relationship with my child’s school.</a:t>
                      </a: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endParaRPr lang="en-GB" sz="28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3270099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endParaRPr lang="en-GB" sz="28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en-GB" sz="2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25</a:t>
                      </a:r>
                      <a:endParaRPr lang="en-GB" sz="28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endParaRPr lang="en-GB" sz="28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en-GB" sz="28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I participate in events and activities in my child’s school.</a:t>
                      </a:r>
                      <a:endParaRPr lang="en-GB" sz="28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1338128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C554D90-0FB8-42CB-9522-07EE641D83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5518286"/>
              </p:ext>
            </p:extLst>
          </p:nvPr>
        </p:nvGraphicFramePr>
        <p:xfrm>
          <a:off x="622095" y="705910"/>
          <a:ext cx="10700901" cy="44691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58609">
                  <a:extLst>
                    <a:ext uri="{9D8B030D-6E8A-4147-A177-3AD203B41FA5}">
                      <a16:colId xmlns:a16="http://schemas.microsoft.com/office/drawing/2014/main" val="800093805"/>
                    </a:ext>
                  </a:extLst>
                </a:gridCol>
                <a:gridCol w="10142292">
                  <a:extLst>
                    <a:ext uri="{9D8B030D-6E8A-4147-A177-3AD203B41FA5}">
                      <a16:colId xmlns:a16="http://schemas.microsoft.com/office/drawing/2014/main" val="3467892273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endParaRPr lang="en-GB" sz="2800" dirty="0">
                        <a:effectLst/>
                        <a:latin typeface="Arial Narrow" panose="020B0606020202030204" pitchFamily="34" charset="0"/>
                      </a:endParaRP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en-GB" sz="2800" dirty="0">
                          <a:effectLst/>
                          <a:latin typeface="Arial Narrow" panose="020B0606020202030204" pitchFamily="34" charset="0"/>
                        </a:rPr>
                        <a:t>No</a:t>
                      </a:r>
                      <a:endParaRPr lang="en-GB" sz="28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endParaRPr lang="en-GB" sz="2800" dirty="0">
                        <a:effectLst/>
                        <a:latin typeface="Arial Narrow" panose="020B0606020202030204" pitchFamily="34" charset="0"/>
                      </a:endParaRP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en-GB" sz="2800" dirty="0">
                          <a:effectLst/>
                          <a:latin typeface="Arial Narrow" panose="020B0606020202030204" pitchFamily="34" charset="0"/>
                        </a:rPr>
                        <a:t>Role Model Statement</a:t>
                      </a:r>
                      <a:endParaRPr lang="en-GB" sz="28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8479104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5AEA3FD-93B3-4FB4-ACF4-5E5581D5AA40}"/>
              </a:ext>
            </a:extLst>
          </p:cNvPr>
          <p:cNvSpPr txBox="1"/>
          <p:nvPr/>
        </p:nvSpPr>
        <p:spPr>
          <a:xfrm>
            <a:off x="3344923" y="25237"/>
            <a:ext cx="54058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/>
              <a:t>Role Model Statements 19 - 25</a:t>
            </a:r>
          </a:p>
        </p:txBody>
      </p:sp>
    </p:spTree>
    <p:extLst>
      <p:ext uri="{BB962C8B-B14F-4D97-AF65-F5344CB8AC3E}">
        <p14:creationId xmlns:p14="http://schemas.microsoft.com/office/powerpoint/2010/main" val="42210787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31EDC5C-6EED-48D3-91AD-7863F47D3F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  <a:endParaRPr lang="en-GB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0711369-1218-4052-83C1-B87E2514866F}"/>
              </a:ext>
            </a:extLst>
          </p:cNvPr>
          <p:cNvSpPr/>
          <p:nvPr/>
        </p:nvSpPr>
        <p:spPr>
          <a:xfrm>
            <a:off x="1235784" y="999091"/>
            <a:ext cx="9720431" cy="435042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endParaRPr lang="en-GB" sz="1600" b="1" dirty="0">
              <a:latin typeface="Arial Narrow" panose="020B0606020202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200000"/>
              </a:lnSpc>
            </a:pPr>
            <a:r>
              <a:rPr lang="en-GB" sz="2800" dirty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What are your own experiences of being a role model for your children?</a:t>
            </a:r>
          </a:p>
          <a:p>
            <a:pPr>
              <a:lnSpc>
                <a:spcPct val="200000"/>
              </a:lnSpc>
            </a:pPr>
            <a:r>
              <a:rPr lang="en-GB" sz="2800" dirty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Think if you could do things better</a:t>
            </a:r>
          </a:p>
          <a:p>
            <a:pPr>
              <a:lnSpc>
                <a:spcPct val="200000"/>
              </a:lnSpc>
            </a:pPr>
            <a:r>
              <a:rPr lang="en-GB" sz="2800" dirty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How can the school could help? </a:t>
            </a:r>
          </a:p>
          <a:p>
            <a:pPr>
              <a:lnSpc>
                <a:spcPct val="200000"/>
              </a:lnSpc>
            </a:pPr>
            <a:endParaRPr lang="en-GB" sz="2800" dirty="0">
              <a:latin typeface="Arial Narrow" panose="020B0606020202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</a:pPr>
            <a:endParaRPr lang="en-GB" sz="3600" dirty="0">
              <a:latin typeface="Arial Narrow" panose="020B0606020202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9B1CD06-321C-4981-8A34-5A4028CE74B1}"/>
              </a:ext>
            </a:extLst>
          </p:cNvPr>
          <p:cNvSpPr txBox="1"/>
          <p:nvPr/>
        </p:nvSpPr>
        <p:spPr>
          <a:xfrm>
            <a:off x="5383305" y="136525"/>
            <a:ext cx="14253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/>
              <a:t>Discuss</a:t>
            </a:r>
          </a:p>
        </p:txBody>
      </p:sp>
    </p:spTree>
    <p:extLst>
      <p:ext uri="{BB962C8B-B14F-4D97-AF65-F5344CB8AC3E}">
        <p14:creationId xmlns:p14="http://schemas.microsoft.com/office/powerpoint/2010/main" val="22190758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AEA51C4-6229-43F8-A1A0-82BD41B6BF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D37BDDA-242A-4B92-9B17-9F6F77FD99F2}"/>
              </a:ext>
            </a:extLst>
          </p:cNvPr>
          <p:cNvSpPr/>
          <p:nvPr/>
        </p:nvSpPr>
        <p:spPr>
          <a:xfrm>
            <a:off x="974117" y="998299"/>
            <a:ext cx="10232146" cy="427533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50000"/>
              </a:lnSpc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Explain the purpose of the activity including why it is important for children to: </a:t>
            </a:r>
          </a:p>
          <a:p>
            <a:pPr>
              <a:lnSpc>
                <a:spcPct val="250000"/>
              </a:lnSpc>
              <a:spcAft>
                <a:spcPts val="800"/>
              </a:spcAft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Identify positive role model/s and be able to explain why  </a:t>
            </a:r>
          </a:p>
          <a:p>
            <a:pPr>
              <a:lnSpc>
                <a:spcPct val="250000"/>
              </a:lnSpc>
              <a:spcAft>
                <a:spcPts val="800"/>
              </a:spcAft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Identify the qualities, skills and attributes the role models have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2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9B6B48-1F94-4F7D-9119-C488A07D8200}"/>
              </a:ext>
            </a:extLst>
          </p:cNvPr>
          <p:cNvSpPr txBox="1"/>
          <p:nvPr/>
        </p:nvSpPr>
        <p:spPr>
          <a:xfrm>
            <a:off x="3997310" y="136525"/>
            <a:ext cx="4185761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Family activity at home:</a:t>
            </a:r>
            <a:r>
              <a:rPr lang="en-GB" sz="32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197426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AEA51C4-6229-43F8-A1A0-82BD41B6BF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D37BDDA-242A-4B92-9B17-9F6F77FD99F2}"/>
              </a:ext>
            </a:extLst>
          </p:cNvPr>
          <p:cNvSpPr/>
          <p:nvPr/>
        </p:nvSpPr>
        <p:spPr>
          <a:xfrm>
            <a:off x="820658" y="1124747"/>
            <a:ext cx="10550681" cy="460850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200" b="1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Undertaking some reflective personal writing on the topic, entitled </a:t>
            </a:r>
            <a:r>
              <a:rPr lang="en-GB" sz="28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‘My Role Model’</a:t>
            </a:r>
          </a:p>
          <a:p>
            <a:pPr>
              <a:lnSpc>
                <a:spcPct val="107000"/>
              </a:lnSpc>
            </a:pPr>
            <a:endParaRPr lang="en-GB" sz="2800" b="1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Creating a short documentary on </a:t>
            </a:r>
            <a:r>
              <a:rPr lang="en-GB" sz="28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‘My Role Model</a:t>
            </a: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 using a digital camera or phone camera/app</a:t>
            </a:r>
          </a:p>
          <a:p>
            <a:pPr>
              <a:lnSpc>
                <a:spcPct val="107000"/>
              </a:lnSpc>
            </a:pP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Looking through magazines and newspapers to select words or image to create a collage of </a:t>
            </a:r>
            <a:r>
              <a:rPr lang="en-GB" sz="28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‘My Role Model’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2800" b="1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BB516B1-4E0B-424D-91DE-CEF80A8B0008}"/>
              </a:ext>
            </a:extLst>
          </p:cNvPr>
          <p:cNvSpPr txBox="1"/>
          <p:nvPr/>
        </p:nvSpPr>
        <p:spPr>
          <a:xfrm>
            <a:off x="2050661" y="136525"/>
            <a:ext cx="8090676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Children may wish to present their role model by: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368694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0CF8888-54FB-48D4-AD69-C1A9E2E28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BF44C63-D568-417F-B14C-859C6A14F3A7}"/>
              </a:ext>
            </a:extLst>
          </p:cNvPr>
          <p:cNvSpPr/>
          <p:nvPr/>
        </p:nvSpPr>
        <p:spPr>
          <a:xfrm>
            <a:off x="2214664" y="2372749"/>
            <a:ext cx="7762672" cy="21125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GB" sz="4000" b="1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Feedback/closing summary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GB" sz="4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25500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735</Words>
  <Application>Microsoft Office PowerPoint</Application>
  <PresentationFormat>Widescreen</PresentationFormat>
  <Paragraphs>200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Arial</vt:lpstr>
      <vt:lpstr>Arial Narrow</vt:lpstr>
      <vt:lpstr>Calibri</vt:lpstr>
      <vt:lpstr>Calibri Light</vt:lpstr>
      <vt:lpstr>Frutiger LT 55 Roman</vt:lpstr>
      <vt:lpstr>Symbol</vt:lpstr>
      <vt:lpstr>Office Theme</vt:lpstr>
      <vt:lpstr>1_Office Theme</vt:lpstr>
      <vt:lpstr>PowerPoint Presentation</vt:lpstr>
      <vt:lpstr>                        What makes a positive role model?   </vt:lpstr>
      <vt:lpstr>Session 4: What makes a positive role model?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User1</dc:creator>
  <cp:lastModifiedBy>Peter Fitzpatrick</cp:lastModifiedBy>
  <cp:revision>32</cp:revision>
  <cp:lastPrinted>2019-04-05T16:44:29Z</cp:lastPrinted>
  <dcterms:created xsi:type="dcterms:W3CDTF">2019-03-26T12:31:19Z</dcterms:created>
  <dcterms:modified xsi:type="dcterms:W3CDTF">2019-07-23T07:41:36Z</dcterms:modified>
</cp:coreProperties>
</file>